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8" r:id="rId3"/>
    <p:sldId id="269" r:id="rId4"/>
    <p:sldId id="270" r:id="rId5"/>
    <p:sldId id="271" r:id="rId6"/>
    <p:sldId id="258" r:id="rId7"/>
    <p:sldId id="259" r:id="rId8"/>
    <p:sldId id="260" r:id="rId9"/>
    <p:sldId id="262" r:id="rId1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77" userDrawn="1">
          <p15:clr>
            <a:srgbClr val="A4A3A4"/>
          </p15:clr>
        </p15:guide>
        <p15:guide id="2" pos="2880">
          <p15:clr>
            <a:srgbClr val="A4A3A4"/>
          </p15:clr>
        </p15:guide>
        <p15:guide id="4" orient="horz" pos="25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F70"/>
    <a:srgbClr val="9A8F83"/>
    <a:srgbClr val="26AAD9"/>
    <a:srgbClr val="26AADB"/>
    <a:srgbClr val="C400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28"/>
  </p:normalViewPr>
  <p:slideViewPr>
    <p:cSldViewPr snapToGrid="0" snapToObjects="1" showGuides="1">
      <p:cViewPr varScale="1">
        <p:scale>
          <a:sx n="87" d="100"/>
          <a:sy n="87" d="100"/>
        </p:scale>
        <p:origin x="-676" y="-68"/>
      </p:cViewPr>
      <p:guideLst>
        <p:guide orient="horz" pos="2777"/>
        <p:guide orient="horz" pos="259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D3C13-7381-5743-B1F1-14FB28C34DDC}" type="datetimeFigureOut">
              <a:rPr lang="de-DE" smtClean="0"/>
              <a:t>14.05.2019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79416-2CD9-1143-AFDB-F8A487869FCF}" type="slidenum">
              <a:rPr lang="de-DE" smtClean="0"/>
              <a:t>‹Nr.›</a:t>
            </a:fld>
            <a:endParaRPr lang="de-DE"/>
          </a:p>
        </p:txBody>
      </p:sp>
    </p:spTree>
    <p:extLst>
      <p:ext uri="{BB962C8B-B14F-4D97-AF65-F5344CB8AC3E}">
        <p14:creationId xmlns:p14="http://schemas.microsoft.com/office/powerpoint/2010/main" val="4078490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5E714-5400-A64C-8D5A-B5181ED3C17C}" type="datetimeFigureOut">
              <a:rPr lang="de-DE" smtClean="0"/>
              <a:t>14.05.2019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C8F3B-8F51-3D4F-B819-A2525466D790}" type="slidenum">
              <a:rPr lang="de-DE" smtClean="0"/>
              <a:t>‹Nr.›</a:t>
            </a:fld>
            <a:endParaRPr lang="de-DE"/>
          </a:p>
        </p:txBody>
      </p:sp>
    </p:spTree>
    <p:extLst>
      <p:ext uri="{BB962C8B-B14F-4D97-AF65-F5344CB8AC3E}">
        <p14:creationId xmlns:p14="http://schemas.microsoft.com/office/powerpoint/2010/main" val="32262013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a:t>
            </a:fld>
            <a:endParaRPr lang="de-DE"/>
          </a:p>
        </p:txBody>
      </p:sp>
    </p:spTree>
    <p:extLst>
      <p:ext uri="{BB962C8B-B14F-4D97-AF65-F5344CB8AC3E}">
        <p14:creationId xmlns:p14="http://schemas.microsoft.com/office/powerpoint/2010/main" val="394968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3</a:t>
            </a:fld>
            <a:endParaRPr lang="de-DE"/>
          </a:p>
        </p:txBody>
      </p:sp>
    </p:spTree>
    <p:extLst>
      <p:ext uri="{BB962C8B-B14F-4D97-AF65-F5344CB8AC3E}">
        <p14:creationId xmlns:p14="http://schemas.microsoft.com/office/powerpoint/2010/main" val="214373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4</a:t>
            </a:fld>
            <a:endParaRPr lang="de-DE"/>
          </a:p>
        </p:txBody>
      </p:sp>
    </p:spTree>
    <p:extLst>
      <p:ext uri="{BB962C8B-B14F-4D97-AF65-F5344CB8AC3E}">
        <p14:creationId xmlns:p14="http://schemas.microsoft.com/office/powerpoint/2010/main" val="273995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5</a:t>
            </a:fld>
            <a:endParaRPr lang="de-DE"/>
          </a:p>
        </p:txBody>
      </p:sp>
    </p:spTree>
    <p:extLst>
      <p:ext uri="{BB962C8B-B14F-4D97-AF65-F5344CB8AC3E}">
        <p14:creationId xmlns:p14="http://schemas.microsoft.com/office/powerpoint/2010/main" val="132184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6</a:t>
            </a:fld>
            <a:endParaRPr lang="de-DE"/>
          </a:p>
        </p:txBody>
      </p:sp>
    </p:spTree>
    <p:extLst>
      <p:ext uri="{BB962C8B-B14F-4D97-AF65-F5344CB8AC3E}">
        <p14:creationId xmlns:p14="http://schemas.microsoft.com/office/powerpoint/2010/main" val="8108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7</a:t>
            </a:fld>
            <a:endParaRPr lang="de-DE"/>
          </a:p>
        </p:txBody>
      </p:sp>
    </p:spTree>
    <p:extLst>
      <p:ext uri="{BB962C8B-B14F-4D97-AF65-F5344CB8AC3E}">
        <p14:creationId xmlns:p14="http://schemas.microsoft.com/office/powerpoint/2010/main" val="17539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23C8F3B-8F51-3D4F-B819-A2525466D790}" type="slidenum">
              <a:rPr lang="de-DE" smtClean="0"/>
              <a:t>8</a:t>
            </a:fld>
            <a:endParaRPr lang="de-DE"/>
          </a:p>
        </p:txBody>
      </p:sp>
    </p:spTree>
    <p:extLst>
      <p:ext uri="{BB962C8B-B14F-4D97-AF65-F5344CB8AC3E}">
        <p14:creationId xmlns:p14="http://schemas.microsoft.com/office/powerpoint/2010/main" val="39530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9</a:t>
            </a:fld>
            <a:endParaRPr lang="de-DE"/>
          </a:p>
        </p:txBody>
      </p:sp>
    </p:spTree>
    <p:extLst>
      <p:ext uri="{BB962C8B-B14F-4D97-AF65-F5344CB8AC3E}">
        <p14:creationId xmlns:p14="http://schemas.microsoft.com/office/powerpoint/2010/main" val="9200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DB89317B-F17F-9645-A6D3-D8ACF127C7DF}"/>
              </a:ext>
            </a:extLst>
          </p:cNvPr>
          <p:cNvSpPr/>
          <p:nvPr userDrawn="1"/>
        </p:nvSpPr>
        <p:spPr>
          <a:xfrm>
            <a:off x="0" y="4512416"/>
            <a:ext cx="9144000" cy="63108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xmlns="" id="{EA520733-0F7D-8A43-9E3D-2C63CA04966B}"/>
              </a:ext>
            </a:extLst>
          </p:cNvPr>
          <p:cNvSpPr/>
          <p:nvPr userDrawn="1"/>
        </p:nvSpPr>
        <p:spPr>
          <a:xfrm>
            <a:off x="0" y="627062"/>
            <a:ext cx="9144000" cy="3889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611188" y="2353029"/>
            <a:ext cx="7921625" cy="1102519"/>
          </a:xfrm>
        </p:spPr>
        <p:txBody>
          <a:bodyPr anchor="t" anchorCtr="0">
            <a:normAutofit/>
          </a:bodyPr>
          <a:lstStyle>
            <a:lvl1pPr algn="l">
              <a:defRPr sz="2850" b="1">
                <a:solidFill>
                  <a:schemeClr val="bg1"/>
                </a:solidFill>
              </a:defRPr>
            </a:lvl1pPr>
          </a:lstStyle>
          <a:p>
            <a:r>
              <a:rPr lang="de-DE" dirty="0"/>
              <a:t>Mastertitelformat bearbeiten</a:t>
            </a:r>
          </a:p>
        </p:txBody>
      </p:sp>
      <p:sp>
        <p:nvSpPr>
          <p:cNvPr id="3" name="Untertitel 2"/>
          <p:cNvSpPr>
            <a:spLocks noGrp="1"/>
          </p:cNvSpPr>
          <p:nvPr>
            <p:ph type="subTitle" idx="1"/>
          </p:nvPr>
        </p:nvSpPr>
        <p:spPr>
          <a:xfrm>
            <a:off x="611188" y="1037017"/>
            <a:ext cx="7921625" cy="836860"/>
          </a:xfrm>
        </p:spPr>
        <p:txBody>
          <a:bodyPr anchor="b" anchorCtr="0">
            <a:normAutofit/>
          </a:bodyPr>
          <a:lstStyle>
            <a:lvl1pPr marL="0" indent="0" algn="l">
              <a:buNone/>
              <a:defRPr sz="1800" b="1">
                <a:solidFill>
                  <a:srgbClr val="C4006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611188" y="1953460"/>
            <a:ext cx="7921625" cy="367078"/>
          </a:xfrm>
        </p:spPr>
        <p:txBody>
          <a:bodyPr lIns="0" tIns="0" bIns="0" anchor="t" anchorCtr="0"/>
          <a:lstStyle>
            <a:lvl1pPr>
              <a:defRPr sz="1200">
                <a:solidFill>
                  <a:schemeClr val="bg1"/>
                </a:solidFill>
              </a:defRPr>
            </a:lvl1pPr>
          </a:lstStyle>
          <a:p>
            <a:r>
              <a:rPr lang="de-DE" smtClean="0"/>
              <a:t>April 2019</a:t>
            </a:r>
            <a:endParaRPr lang="de-DE" dirty="0"/>
          </a:p>
        </p:txBody>
      </p:sp>
    </p:spTree>
    <p:extLst>
      <p:ext uri="{BB962C8B-B14F-4D97-AF65-F5344CB8AC3E}">
        <p14:creationId xmlns:p14="http://schemas.microsoft.com/office/powerpoint/2010/main" val="8460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627064"/>
            <a:ext cx="9144000" cy="385286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2" name="Titel 1"/>
          <p:cNvSpPr>
            <a:spLocks noGrp="1"/>
          </p:cNvSpPr>
          <p:nvPr>
            <p:ph type="title"/>
          </p:nvPr>
        </p:nvSpPr>
        <p:spPr>
          <a:xfrm>
            <a:off x="611188" y="814784"/>
            <a:ext cx="7921624" cy="425054"/>
          </a:xfrm>
        </p:spPr>
        <p:txBody>
          <a:bodyPr anchor="b"/>
          <a:lstStyle>
            <a:lvl1pPr algn="l">
              <a:defRPr sz="1800" b="1"/>
            </a:lvl1pPr>
          </a:lstStyle>
          <a:p>
            <a:r>
              <a:rPr lang="de-DE" dirty="0"/>
              <a:t>Mastertitelformat bearbeiten</a:t>
            </a:r>
          </a:p>
        </p:txBody>
      </p:sp>
      <p:sp>
        <p:nvSpPr>
          <p:cNvPr id="5" name="Datumsplatzhalter 4"/>
          <p:cNvSpPr>
            <a:spLocks noGrp="1"/>
          </p:cNvSpPr>
          <p:nvPr>
            <p:ph type="dt" sz="half" idx="10"/>
          </p:nvPr>
        </p:nvSpPr>
        <p:spPr/>
        <p:txBody>
          <a:bodyPr/>
          <a:lstStyle/>
          <a:p>
            <a:r>
              <a:rPr lang="de-DE" smtClean="0"/>
              <a:t>April 2019</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55298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ein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a:xfrm>
            <a:off x="611189" y="1419225"/>
            <a:ext cx="7921624" cy="2854788"/>
          </a:xfrm>
        </p:spPr>
        <p:txBody>
          <a:bodyPr>
            <a:noAutofit/>
          </a:bodyPr>
          <a:lstStyle>
            <a:lvl1pPr marL="171450" indent="-171450">
              <a:buFont typeface="Arial" panose="020B0604020202020204" pitchFamily="34" charset="0"/>
              <a:buChar char="•"/>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smtClean="0"/>
              <a:t>April 2019</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9063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7" name="Rechteck 6"/>
          <p:cNvSpPr/>
          <p:nvPr/>
        </p:nvSpPr>
        <p:spPr>
          <a:xfrm>
            <a:off x="-7515" y="627064"/>
            <a:ext cx="9180512" cy="3889374"/>
          </a:xfrm>
          <a:prstGeom prst="rect">
            <a:avLst/>
          </a:prstGeom>
          <a:solidFill>
            <a:schemeClr val="accent1"/>
          </a:solidFill>
          <a:ln/>
          <a:effectLst/>
        </p:spPr>
        <p:style>
          <a:lnRef idx="1">
            <a:schemeClr val="accent1"/>
          </a:lnRef>
          <a:fillRef idx="3">
            <a:schemeClr val="accent1"/>
          </a:fillRef>
          <a:effectRef idx="2">
            <a:schemeClr val="accent1"/>
          </a:effectRef>
          <a:fontRef idx="minor">
            <a:schemeClr val="lt1"/>
          </a:fontRef>
        </p:style>
        <p:txBody>
          <a:bodyPr/>
          <a:lstStyle/>
          <a:p>
            <a:endParaRPr lang="de-DE" sz="1350"/>
          </a:p>
        </p:txBody>
      </p:sp>
      <p:sp>
        <p:nvSpPr>
          <p:cNvPr id="2" name="Titel 1"/>
          <p:cNvSpPr>
            <a:spLocks noGrp="1"/>
          </p:cNvSpPr>
          <p:nvPr>
            <p:ph type="title"/>
          </p:nvPr>
        </p:nvSpPr>
        <p:spPr>
          <a:xfrm>
            <a:off x="611187" y="1239838"/>
            <a:ext cx="7921625" cy="430112"/>
          </a:xfrm>
        </p:spPr>
        <p:txBody>
          <a:bodyPr>
            <a:noAutofit/>
          </a:bodyPr>
          <a:lstStyle/>
          <a:p>
            <a:r>
              <a:rPr lang="de-DE" dirty="0"/>
              <a:t>Mastertitelformat bearbeiten</a:t>
            </a:r>
          </a:p>
        </p:txBody>
      </p:sp>
      <p:sp>
        <p:nvSpPr>
          <p:cNvPr id="3" name="Inhaltsplatzhalter 2"/>
          <p:cNvSpPr>
            <a:spLocks noGrp="1"/>
          </p:cNvSpPr>
          <p:nvPr>
            <p:ph idx="1"/>
          </p:nvPr>
        </p:nvSpPr>
        <p:spPr>
          <a:xfrm>
            <a:off x="611187" y="1780958"/>
            <a:ext cx="7921625" cy="1724598"/>
          </a:xfrm>
        </p:spPr>
        <p:txBody>
          <a:bodyPr>
            <a:noAutofit/>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smtClean="0"/>
              <a:t>April 2019</a:t>
            </a:r>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98817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Mastertitelformat bearbeiten</a:t>
            </a:r>
          </a:p>
        </p:txBody>
      </p:sp>
      <p:sp>
        <p:nvSpPr>
          <p:cNvPr id="3" name="Inhaltsplatzhalter 2"/>
          <p:cNvSpPr>
            <a:spLocks noGrp="1"/>
          </p:cNvSpPr>
          <p:nvPr>
            <p:ph sz="half" idx="1"/>
          </p:nvPr>
        </p:nvSpPr>
        <p:spPr>
          <a:xfrm>
            <a:off x="618277" y="1419225"/>
            <a:ext cx="5033079" cy="2881313"/>
          </a:xfrm>
        </p:spPr>
        <p:txBody>
          <a:bodyPr>
            <a:noAutofit/>
          </a:bodyPr>
          <a:lstStyle>
            <a:lvl1pPr marL="171450" indent="-171450">
              <a:buFont typeface="Arial" panose="020B0604020202020204" pitchFamily="34" charset="0"/>
              <a:buChar char="•"/>
              <a:defRPr sz="1050"/>
            </a:lvl1pPr>
            <a:lvl2pPr marL="514350" indent="-171450">
              <a:buFont typeface="Arial" panose="020B0604020202020204" pitchFamily="34" charset="0"/>
              <a:buChar char="•"/>
              <a:defRPr sz="1050"/>
            </a:lvl2pPr>
            <a:lvl3pPr marL="857250" indent="-171450">
              <a:buFont typeface="Arial" panose="020B0604020202020204" pitchFamily="34" charset="0"/>
              <a:buChar char="•"/>
              <a:defRPr sz="1050"/>
            </a:lvl3pPr>
            <a:lvl4pPr marL="1200150" indent="-171450">
              <a:buFont typeface="Arial" panose="020B0604020202020204" pitchFamily="34" charset="0"/>
              <a:buChar char="•"/>
              <a:defRPr sz="1050"/>
            </a:lvl4pPr>
            <a:lvl5pPr marL="1543050" indent="-171450">
              <a:buFont typeface="Arial" panose="020B0604020202020204" pitchFamily="34" charset="0"/>
              <a:buChar char="•"/>
              <a:defRPr sz="10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5777949" y="1419225"/>
            <a:ext cx="2754864" cy="2881313"/>
          </a:xfrm>
        </p:spPr>
        <p:txBody>
          <a:bodyPr>
            <a:noAutofit/>
          </a:bodyPr>
          <a:lstStyle>
            <a:lvl1pPr marL="171450" indent="-171450">
              <a:buFont typeface="Arial" panose="020B0604020202020204" pitchFamily="34" charset="0"/>
              <a:buChar char="•"/>
              <a:defRPr sz="1050"/>
            </a:lvl1pPr>
            <a:lvl2pPr marL="514350" indent="-171450">
              <a:buFont typeface="Arial" panose="020B0604020202020204" pitchFamily="34" charset="0"/>
              <a:buChar char="•"/>
              <a:defRPr sz="1050"/>
            </a:lvl2pPr>
            <a:lvl3pPr marL="857250" indent="-171450">
              <a:buFont typeface="Arial" panose="020B0604020202020204" pitchFamily="34" charset="0"/>
              <a:buChar char="•"/>
              <a:defRPr sz="1050"/>
            </a:lvl3pPr>
            <a:lvl4pPr marL="1200150" indent="-171450">
              <a:buFont typeface="Arial" panose="020B0604020202020204" pitchFamily="34" charset="0"/>
              <a:buChar char="•"/>
              <a:defRPr sz="1050"/>
            </a:lvl4pPr>
            <a:lvl5pPr marL="1543050" indent="-171450">
              <a:buFont typeface="Arial" panose="020B0604020202020204" pitchFamily="34" charset="0"/>
              <a:buChar char="•"/>
              <a:defRPr sz="10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r>
              <a:rPr lang="de-DE" smtClean="0"/>
              <a:t>April 2019</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254468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5" name="Datumsplatzhalter 4"/>
          <p:cNvSpPr>
            <a:spLocks noGrp="1"/>
          </p:cNvSpPr>
          <p:nvPr>
            <p:ph type="dt" sz="half" idx="10"/>
          </p:nvPr>
        </p:nvSpPr>
        <p:spPr/>
        <p:txBody>
          <a:bodyPr/>
          <a:lstStyle/>
          <a:p>
            <a:r>
              <a:rPr lang="de-DE" smtClean="0"/>
              <a:t>April 2019</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a:p>
        </p:txBody>
      </p:sp>
      <p:sp>
        <p:nvSpPr>
          <p:cNvPr id="8" name="Inhaltsplatzhalter 3">
            <a:extLst>
              <a:ext uri="{FF2B5EF4-FFF2-40B4-BE49-F238E27FC236}">
                <a16:creationId xmlns:a16="http://schemas.microsoft.com/office/drawing/2014/main" xmlns="" id="{7FB0AAA5-7AFA-FD48-B06B-9C23EE47C8A9}"/>
              </a:ext>
            </a:extLst>
          </p:cNvPr>
          <p:cNvSpPr>
            <a:spLocks noGrp="1"/>
          </p:cNvSpPr>
          <p:nvPr>
            <p:ph sz="half" idx="13"/>
          </p:nvPr>
        </p:nvSpPr>
        <p:spPr>
          <a:xfrm>
            <a:off x="618278" y="1419225"/>
            <a:ext cx="2963674" cy="2881313"/>
          </a:xfrm>
        </p:spPr>
        <p:txBody>
          <a:bodyPr>
            <a:noAutofit/>
          </a:bodyPr>
          <a:lstStyle>
            <a:lvl1pPr marL="171450" indent="-171450">
              <a:buFont typeface="Arial" panose="020B0604020202020204" pitchFamily="34" charset="0"/>
              <a:buChar char="•"/>
              <a:defRPr sz="1050"/>
            </a:lvl1pPr>
            <a:lvl2pPr marL="514350" indent="-171450">
              <a:buFont typeface="Arial" panose="020B0604020202020204" pitchFamily="34" charset="0"/>
              <a:buChar char="•"/>
              <a:defRPr sz="1050"/>
            </a:lvl2pPr>
            <a:lvl3pPr marL="857250" indent="-171450">
              <a:buFont typeface="Arial" panose="020B0604020202020204" pitchFamily="34" charset="0"/>
              <a:buChar char="•"/>
              <a:defRPr sz="1050"/>
            </a:lvl3pPr>
            <a:lvl4pPr marL="1200150" indent="-171450">
              <a:buFont typeface="Arial" panose="020B0604020202020204" pitchFamily="34" charset="0"/>
              <a:buChar char="•"/>
              <a:defRPr sz="1050"/>
            </a:lvl4pPr>
            <a:lvl5pPr marL="1543050" indent="-171450">
              <a:buFont typeface="Arial" panose="020B0604020202020204" pitchFamily="34" charset="0"/>
              <a:buChar char="•"/>
              <a:defRPr sz="10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xmlns="" id="{57E02B9E-7411-724B-9D15-CEF2BC4118B2}"/>
              </a:ext>
            </a:extLst>
          </p:cNvPr>
          <p:cNvSpPr>
            <a:spLocks noGrp="1"/>
          </p:cNvSpPr>
          <p:nvPr>
            <p:ph sz="half" idx="1"/>
          </p:nvPr>
        </p:nvSpPr>
        <p:spPr>
          <a:xfrm>
            <a:off x="3708544" y="1419225"/>
            <a:ext cx="4817178" cy="2881313"/>
          </a:xfrm>
        </p:spPr>
        <p:txBody>
          <a:bodyPr>
            <a:noAutofit/>
          </a:bodyPr>
          <a:lstStyle>
            <a:lvl1pPr marL="171450" indent="-171450">
              <a:buFont typeface="Arial" panose="020B0604020202020204" pitchFamily="34" charset="0"/>
              <a:buChar char="•"/>
              <a:defRPr sz="1050"/>
            </a:lvl1pPr>
            <a:lvl2pPr marL="514350" indent="-171450">
              <a:buFont typeface="Arial" panose="020B0604020202020204" pitchFamily="34" charset="0"/>
              <a:buChar char="•"/>
              <a:defRPr sz="1050"/>
            </a:lvl2pPr>
            <a:lvl3pPr marL="857250" indent="-171450">
              <a:buFont typeface="Arial" panose="020B0604020202020204" pitchFamily="34" charset="0"/>
              <a:buChar char="•"/>
              <a:defRPr sz="1050"/>
            </a:lvl3pPr>
            <a:lvl4pPr marL="1200150" indent="-171450">
              <a:buFont typeface="Arial" panose="020B0604020202020204" pitchFamily="34" charset="0"/>
              <a:buChar char="•"/>
              <a:defRPr sz="1050"/>
            </a:lvl4pPr>
            <a:lvl5pPr marL="1543050" indent="-171450">
              <a:buFont typeface="Arial" panose="020B0604020202020204" pitchFamily="34" charset="0"/>
              <a:buChar char="•"/>
              <a:defRPr sz="10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5477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Datumsplatzhalter 2"/>
          <p:cNvSpPr>
            <a:spLocks noGrp="1"/>
          </p:cNvSpPr>
          <p:nvPr>
            <p:ph type="dt" sz="half" idx="10"/>
          </p:nvPr>
        </p:nvSpPr>
        <p:spPr/>
        <p:txBody>
          <a:bodyPr/>
          <a:lstStyle/>
          <a:p>
            <a:r>
              <a:rPr lang="de-DE" smtClean="0"/>
              <a:t>April 2019</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266088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Datumsplatzhalter 2"/>
          <p:cNvSpPr>
            <a:spLocks noGrp="1"/>
          </p:cNvSpPr>
          <p:nvPr>
            <p:ph type="dt" sz="half" idx="10"/>
          </p:nvPr>
        </p:nvSpPr>
        <p:spPr/>
        <p:txBody>
          <a:bodyPr/>
          <a:lstStyle/>
          <a:p>
            <a:r>
              <a:rPr lang="de-DE" smtClean="0"/>
              <a:t>April 2019</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F72AF43-96AC-504D-8C9E-65A6424B10E6}" type="slidenum">
              <a:rPr lang="de-DE" smtClean="0"/>
              <a:t>‹Nr.›</a:t>
            </a:fld>
            <a:endParaRPr lang="de-DE"/>
          </a:p>
        </p:txBody>
      </p:sp>
      <p:sp>
        <p:nvSpPr>
          <p:cNvPr id="7" name="Textplatzhalter 6">
            <a:extLst>
              <a:ext uri="{FF2B5EF4-FFF2-40B4-BE49-F238E27FC236}">
                <a16:creationId xmlns:a16="http://schemas.microsoft.com/office/drawing/2014/main" xmlns="" id="{0B617561-14F0-D640-9239-5F5B78B81D25}"/>
              </a:ext>
            </a:extLst>
          </p:cNvPr>
          <p:cNvSpPr>
            <a:spLocks noGrp="1"/>
          </p:cNvSpPr>
          <p:nvPr>
            <p:ph type="body" sz="quarter" idx="13"/>
          </p:nvPr>
        </p:nvSpPr>
        <p:spPr>
          <a:xfrm>
            <a:off x="611188" y="1419224"/>
            <a:ext cx="3852862" cy="2881313"/>
          </a:xfrm>
        </p:spPr>
        <p:txBody>
          <a:bodyPr/>
          <a:lstStyle>
            <a:lvl1pPr marL="0" indent="0">
              <a:buFontTx/>
              <a:buNone/>
              <a:defRPr/>
            </a:lvl1pPr>
          </a:lstStyle>
          <a:p>
            <a:r>
              <a:rPr lang="de-DE" dirty="0"/>
              <a:t>Mastertextformat bearbeiten</a:t>
            </a:r>
          </a:p>
        </p:txBody>
      </p:sp>
      <p:sp>
        <p:nvSpPr>
          <p:cNvPr id="11" name="Bildplatzhalter 10">
            <a:extLst>
              <a:ext uri="{FF2B5EF4-FFF2-40B4-BE49-F238E27FC236}">
                <a16:creationId xmlns:a16="http://schemas.microsoft.com/office/drawing/2014/main" xmlns="" id="{2FAC552C-3194-784C-A6DF-95E54F1A5717}"/>
              </a:ext>
            </a:extLst>
          </p:cNvPr>
          <p:cNvSpPr>
            <a:spLocks noGrp="1"/>
          </p:cNvSpPr>
          <p:nvPr>
            <p:ph type="pic" sz="quarter" idx="14"/>
          </p:nvPr>
        </p:nvSpPr>
        <p:spPr>
          <a:xfrm>
            <a:off x="4572000" y="1419224"/>
            <a:ext cx="3960813" cy="2881314"/>
          </a:xfrm>
        </p:spPr>
        <p:txBody>
          <a:bodyPr/>
          <a:lstStyle/>
          <a:p>
            <a:endParaRPr lang="de-DE" dirty="0"/>
          </a:p>
        </p:txBody>
      </p:sp>
    </p:spTree>
    <p:extLst>
      <p:ext uri="{BB962C8B-B14F-4D97-AF65-F5344CB8AC3E}">
        <p14:creationId xmlns:p14="http://schemas.microsoft.com/office/powerpoint/2010/main" val="236272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Grafik + Text I">
    <p:spTree>
      <p:nvGrpSpPr>
        <p:cNvPr id="1" name=""/>
        <p:cNvGrpSpPr/>
        <p:nvPr/>
      </p:nvGrpSpPr>
      <p:grpSpPr>
        <a:xfrm>
          <a:off x="0" y="0"/>
          <a:ext cx="0" cy="0"/>
          <a:chOff x="0" y="0"/>
          <a:chExt cx="0" cy="0"/>
        </a:xfrm>
      </p:grpSpPr>
      <p:sp>
        <p:nvSpPr>
          <p:cNvPr id="2" name="Titel 1"/>
          <p:cNvSpPr>
            <a:spLocks noGrp="1"/>
          </p:cNvSpPr>
          <p:nvPr>
            <p:ph type="title"/>
          </p:nvPr>
        </p:nvSpPr>
        <p:spPr>
          <a:xfrm>
            <a:off x="611188" y="627063"/>
            <a:ext cx="7921625" cy="612775"/>
          </a:xfrm>
        </p:spPr>
        <p:txBody>
          <a:bodyPr anchor="b" anchorCtr="0"/>
          <a:lstStyle>
            <a:lvl1pPr algn="l">
              <a:defRPr sz="1500" b="1"/>
            </a:lvl1pPr>
          </a:lstStyle>
          <a:p>
            <a:r>
              <a:rPr lang="de-DE" dirty="0"/>
              <a:t>Mastertitelformat bearbeiten</a:t>
            </a:r>
          </a:p>
        </p:txBody>
      </p:sp>
      <p:sp>
        <p:nvSpPr>
          <p:cNvPr id="3" name="Inhaltsplatzhalter 2"/>
          <p:cNvSpPr>
            <a:spLocks noGrp="1"/>
          </p:cNvSpPr>
          <p:nvPr>
            <p:ph idx="1"/>
          </p:nvPr>
        </p:nvSpPr>
        <p:spPr>
          <a:xfrm>
            <a:off x="611187" y="1418141"/>
            <a:ext cx="3852863" cy="2881313"/>
          </a:xfrm>
        </p:spPr>
        <p:txBody>
          <a:bodyPr>
            <a:noAutofit/>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679949" y="1419225"/>
            <a:ext cx="3852863" cy="2881313"/>
          </a:xfrm>
        </p:spPr>
        <p:txBody>
          <a:bodyPr/>
          <a:lstStyle>
            <a:lvl1pPr marL="0" indent="0">
              <a:buNone/>
              <a:defRPr sz="900">
                <a:solidFill>
                  <a:srgbClr val="9A8F8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dirty="0"/>
              <a:t>Mastertextformat bearbeiten</a:t>
            </a:r>
          </a:p>
        </p:txBody>
      </p:sp>
      <p:sp>
        <p:nvSpPr>
          <p:cNvPr id="5" name="Datumsplatzhalter 4"/>
          <p:cNvSpPr>
            <a:spLocks noGrp="1"/>
          </p:cNvSpPr>
          <p:nvPr>
            <p:ph type="dt" sz="half" idx="10"/>
          </p:nvPr>
        </p:nvSpPr>
        <p:spPr/>
        <p:txBody>
          <a:bodyPr/>
          <a:lstStyle/>
          <a:p>
            <a:r>
              <a:rPr lang="de-DE" smtClean="0"/>
              <a:t>April 2019</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255198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Grafik + Text II">
    <p:spTree>
      <p:nvGrpSpPr>
        <p:cNvPr id="1" name=""/>
        <p:cNvGrpSpPr/>
        <p:nvPr/>
      </p:nvGrpSpPr>
      <p:grpSpPr>
        <a:xfrm>
          <a:off x="0" y="0"/>
          <a:ext cx="0" cy="0"/>
          <a:chOff x="0" y="0"/>
          <a:chExt cx="0" cy="0"/>
        </a:xfrm>
      </p:grpSpPr>
      <p:sp>
        <p:nvSpPr>
          <p:cNvPr id="2" name="Titel 1"/>
          <p:cNvSpPr>
            <a:spLocks noGrp="1"/>
          </p:cNvSpPr>
          <p:nvPr>
            <p:ph type="title"/>
          </p:nvPr>
        </p:nvSpPr>
        <p:spPr>
          <a:xfrm>
            <a:off x="611188" y="627063"/>
            <a:ext cx="7921625" cy="612775"/>
          </a:xfrm>
        </p:spPr>
        <p:txBody>
          <a:bodyPr anchor="b" anchorCtr="0"/>
          <a:lstStyle>
            <a:lvl1pPr algn="l">
              <a:defRPr sz="1500" b="1"/>
            </a:lvl1pPr>
          </a:lstStyle>
          <a:p>
            <a:r>
              <a:rPr lang="de-DE" dirty="0"/>
              <a:t>Mastertitelformat bearbeiten</a:t>
            </a:r>
          </a:p>
        </p:txBody>
      </p:sp>
      <p:sp>
        <p:nvSpPr>
          <p:cNvPr id="3" name="Inhaltsplatzhalter 2"/>
          <p:cNvSpPr>
            <a:spLocks noGrp="1"/>
          </p:cNvSpPr>
          <p:nvPr>
            <p:ph idx="1"/>
          </p:nvPr>
        </p:nvSpPr>
        <p:spPr>
          <a:xfrm>
            <a:off x="4679949" y="1419225"/>
            <a:ext cx="3852863" cy="2881313"/>
          </a:xfrm>
        </p:spPr>
        <p:txBody>
          <a:bodyPr>
            <a:noAutofit/>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611188" y="1419225"/>
            <a:ext cx="3852862" cy="2881313"/>
          </a:xfrm>
        </p:spPr>
        <p:txBody>
          <a:bodyPr/>
          <a:lstStyle>
            <a:lvl1pPr marL="0" indent="0">
              <a:buNone/>
              <a:defRPr sz="900">
                <a:solidFill>
                  <a:srgbClr val="9A8F8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dirty="0"/>
              <a:t>Mastertextformat bearbeiten</a:t>
            </a:r>
          </a:p>
        </p:txBody>
      </p:sp>
      <p:sp>
        <p:nvSpPr>
          <p:cNvPr id="5" name="Datumsplatzhalter 4"/>
          <p:cNvSpPr>
            <a:spLocks noGrp="1"/>
          </p:cNvSpPr>
          <p:nvPr>
            <p:ph type="dt" sz="half" idx="10"/>
          </p:nvPr>
        </p:nvSpPr>
        <p:spPr/>
        <p:txBody>
          <a:bodyPr/>
          <a:lstStyle/>
          <a:p>
            <a:r>
              <a:rPr lang="de-DE" smtClean="0"/>
              <a:t>April 2019</a:t>
            </a:r>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a:p>
        </p:txBody>
      </p:sp>
    </p:spTree>
    <p:extLst>
      <p:ext uri="{BB962C8B-B14F-4D97-AF65-F5344CB8AC3E}">
        <p14:creationId xmlns:p14="http://schemas.microsoft.com/office/powerpoint/2010/main" val="315056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xmlns="" id="{7DCE52C5-0B12-4743-85E6-D6BA3D9C8F35}"/>
              </a:ext>
            </a:extLst>
          </p:cNvPr>
          <p:cNvSpPr/>
          <p:nvPr userDrawn="1"/>
        </p:nvSpPr>
        <p:spPr>
          <a:xfrm>
            <a:off x="0" y="627062"/>
            <a:ext cx="9144000" cy="3889375"/>
          </a:xfrm>
          <a:prstGeom prst="rect">
            <a:avLst/>
          </a:prstGeom>
          <a:gradFill>
            <a:gsLst>
              <a:gs pos="0">
                <a:schemeClr val="accent2">
                  <a:lumMod val="20000"/>
                  <a:lumOff val="80000"/>
                </a:schemeClr>
              </a:gs>
              <a:gs pos="100000">
                <a:schemeClr val="bg1"/>
              </a:gs>
            </a:gsLst>
            <a:lin ang="20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611187" y="627063"/>
            <a:ext cx="7914535" cy="612776"/>
          </a:xfrm>
          <a:prstGeom prst="rect">
            <a:avLst/>
          </a:prstGeom>
        </p:spPr>
        <p:txBody>
          <a:bodyPr vert="horz" lIns="0" tIns="0" rIns="0" bIns="0" rtlCol="0" anchor="b" anchorCtr="0">
            <a:noAutofit/>
          </a:bodyPr>
          <a:lstStyle/>
          <a:p>
            <a:r>
              <a:rPr lang="de-DE" dirty="0"/>
              <a:t>Mastertitelformat bearbeiten</a:t>
            </a:r>
          </a:p>
        </p:txBody>
      </p:sp>
      <p:sp>
        <p:nvSpPr>
          <p:cNvPr id="3" name="Textplatzhalter 2"/>
          <p:cNvSpPr>
            <a:spLocks noGrp="1"/>
          </p:cNvSpPr>
          <p:nvPr>
            <p:ph type="body" idx="1"/>
          </p:nvPr>
        </p:nvSpPr>
        <p:spPr>
          <a:xfrm>
            <a:off x="611189" y="1419225"/>
            <a:ext cx="7921624" cy="2861227"/>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11188" y="4790279"/>
            <a:ext cx="1389890" cy="177290"/>
          </a:xfrm>
          <a:prstGeom prst="rect">
            <a:avLst/>
          </a:prstGeom>
        </p:spPr>
        <p:txBody>
          <a:bodyPr vert="horz" lIns="0" tIns="0" rIns="0" bIns="0" rtlCol="0" anchor="b" anchorCtr="0"/>
          <a:lstStyle>
            <a:lvl1pPr algn="l">
              <a:defRPr sz="675">
                <a:solidFill>
                  <a:srgbClr val="26AAD9"/>
                </a:solidFill>
                <a:latin typeface="Cambria"/>
                <a:cs typeface="Cambria"/>
              </a:defRPr>
            </a:lvl1pPr>
          </a:lstStyle>
          <a:p>
            <a:r>
              <a:rPr lang="de-DE" smtClean="0"/>
              <a:t>April 2019</a:t>
            </a:r>
            <a:endParaRPr lang="de-DE" dirty="0"/>
          </a:p>
        </p:txBody>
      </p:sp>
      <p:sp>
        <p:nvSpPr>
          <p:cNvPr id="5" name="Fußzeilenplatzhalter 4"/>
          <p:cNvSpPr>
            <a:spLocks noGrp="1"/>
          </p:cNvSpPr>
          <p:nvPr>
            <p:ph type="ftr" sz="quarter" idx="3"/>
          </p:nvPr>
        </p:nvSpPr>
        <p:spPr>
          <a:xfrm>
            <a:off x="611188" y="4651110"/>
            <a:ext cx="3960812" cy="139170"/>
          </a:xfrm>
          <a:prstGeom prst="rect">
            <a:avLst/>
          </a:prstGeom>
        </p:spPr>
        <p:txBody>
          <a:bodyPr vert="horz" lIns="0" tIns="0" rIns="0" bIns="0" rtlCol="0" anchor="b" anchorCtr="0"/>
          <a:lstStyle>
            <a:lvl1pPr algn="l">
              <a:defRPr sz="675" b="1">
                <a:solidFill>
                  <a:srgbClr val="26AAD9"/>
                </a:solidFill>
                <a:latin typeface="Cambria"/>
                <a:cs typeface="Cambria"/>
              </a:defRPr>
            </a:lvl1pPr>
          </a:lstStyle>
          <a:p>
            <a:endParaRPr lang="de-DE" dirty="0"/>
          </a:p>
        </p:txBody>
      </p:sp>
      <p:sp>
        <p:nvSpPr>
          <p:cNvPr id="6" name="Foliennummernplatzhalter 5"/>
          <p:cNvSpPr>
            <a:spLocks noGrp="1"/>
          </p:cNvSpPr>
          <p:nvPr>
            <p:ph type="sldNum" sz="quarter" idx="4"/>
          </p:nvPr>
        </p:nvSpPr>
        <p:spPr>
          <a:xfrm>
            <a:off x="7676091" y="4796905"/>
            <a:ext cx="856722" cy="177290"/>
          </a:xfrm>
          <a:prstGeom prst="rect">
            <a:avLst/>
          </a:prstGeom>
        </p:spPr>
        <p:txBody>
          <a:bodyPr vert="horz" lIns="0" tIns="0" rIns="0" bIns="0" rtlCol="0" anchor="b" anchorCtr="0"/>
          <a:lstStyle>
            <a:lvl1pPr algn="r">
              <a:defRPr sz="750">
                <a:solidFill>
                  <a:srgbClr val="C4006C"/>
                </a:solidFill>
                <a:latin typeface="Cambria"/>
                <a:cs typeface="Cambria"/>
              </a:defRPr>
            </a:lvl1pPr>
          </a:lstStyle>
          <a:p>
            <a:fld id="{3F72AF43-96AC-504D-8C9E-65A6424B10E6}" type="slidenum">
              <a:rPr lang="de-DE" smtClean="0"/>
              <a:pPr/>
              <a:t>‹Nr.›</a:t>
            </a:fld>
            <a:endParaRPr lang="de-DE" dirty="0"/>
          </a:p>
        </p:txBody>
      </p:sp>
      <p:pic>
        <p:nvPicPr>
          <p:cNvPr id="11" name="Grafik 10">
            <a:extLst>
              <a:ext uri="{FF2B5EF4-FFF2-40B4-BE49-F238E27FC236}">
                <a16:creationId xmlns:a16="http://schemas.microsoft.com/office/drawing/2014/main" xmlns="" id="{A64AB8F4-810F-3248-BB84-48B548E72850}"/>
              </a:ext>
            </a:extLst>
          </p:cNvPr>
          <p:cNvPicPr>
            <a:picLocks noChangeAspect="1"/>
          </p:cNvPicPr>
          <p:nvPr userDrawn="1"/>
        </p:nvPicPr>
        <p:blipFill rotWithShape="1">
          <a:blip r:embed="rId12"/>
          <a:srcRect l="4647" t="11331" b="30679"/>
          <a:stretch/>
        </p:blipFill>
        <p:spPr>
          <a:xfrm>
            <a:off x="611188" y="0"/>
            <a:ext cx="1574146" cy="560231"/>
          </a:xfrm>
          <a:prstGeom prst="rect">
            <a:avLst/>
          </a:prstGeom>
        </p:spPr>
      </p:pic>
    </p:spTree>
    <p:extLst>
      <p:ext uri="{BB962C8B-B14F-4D97-AF65-F5344CB8AC3E}">
        <p14:creationId xmlns:p14="http://schemas.microsoft.com/office/powerpoint/2010/main" val="112943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4" r:id="rId6"/>
    <p:sldLayoutId id="2147483662" r:id="rId7"/>
    <p:sldLayoutId id="2147483656" r:id="rId8"/>
    <p:sldLayoutId id="2147483663" r:id="rId9"/>
    <p:sldLayoutId id="2147483657" r:id="rId10"/>
  </p:sldLayoutIdLst>
  <p:hf sldNum="0" hdr="0" ftr="0"/>
  <p:txStyles>
    <p:titleStyle>
      <a:lvl1pPr algn="l" defTabSz="342900" rtl="0" eaLnBrk="1" latinLnBrk="0" hangingPunct="1">
        <a:spcBef>
          <a:spcPct val="0"/>
        </a:spcBef>
        <a:buNone/>
        <a:defRPr sz="1800" b="1" kern="1200">
          <a:solidFill>
            <a:srgbClr val="C4006C"/>
          </a:solidFill>
          <a:latin typeface="Cambria"/>
          <a:ea typeface="+mj-ea"/>
          <a:cs typeface="Cambria"/>
        </a:defRPr>
      </a:lvl1pPr>
    </p:titleStyle>
    <p:bodyStyle>
      <a:lvl1pPr marL="257175" indent="-257175" algn="l" defTabSz="342900" rtl="0" eaLnBrk="1" latinLnBrk="0" hangingPunct="1">
        <a:spcBef>
          <a:spcPct val="20000"/>
        </a:spcBef>
        <a:buClr>
          <a:srgbClr val="C4006C"/>
        </a:buClr>
        <a:buFont typeface="Arial"/>
        <a:buChar char="•"/>
        <a:defRPr sz="1050" kern="1200">
          <a:solidFill>
            <a:schemeClr val="tx1"/>
          </a:solidFill>
          <a:latin typeface="Cambria"/>
          <a:ea typeface="+mn-ea"/>
          <a:cs typeface="Cambria"/>
        </a:defRPr>
      </a:lvl1pPr>
      <a:lvl2pPr marL="557213" indent="-214313" algn="l" defTabSz="342900" rtl="0" eaLnBrk="1" latinLnBrk="0" hangingPunct="1">
        <a:spcBef>
          <a:spcPct val="20000"/>
        </a:spcBef>
        <a:buClr>
          <a:srgbClr val="C4006C"/>
        </a:buClr>
        <a:buFont typeface="Arial"/>
        <a:buChar char="•"/>
        <a:defRPr sz="1050" kern="1200">
          <a:solidFill>
            <a:schemeClr val="tx1"/>
          </a:solidFill>
          <a:latin typeface="Cambria"/>
          <a:ea typeface="+mn-ea"/>
          <a:cs typeface="Cambria"/>
        </a:defRPr>
      </a:lvl2pPr>
      <a:lvl3pPr marL="857250" indent="-171450" algn="l" defTabSz="342900" rtl="0" eaLnBrk="1" latinLnBrk="0" hangingPunct="1">
        <a:spcBef>
          <a:spcPct val="20000"/>
        </a:spcBef>
        <a:buClr>
          <a:srgbClr val="C4006C"/>
        </a:buClr>
        <a:buFont typeface="Arial"/>
        <a:buChar char="•"/>
        <a:defRPr sz="1050" kern="1200">
          <a:solidFill>
            <a:schemeClr val="tx1"/>
          </a:solidFill>
          <a:latin typeface="Cambria"/>
          <a:ea typeface="+mn-ea"/>
          <a:cs typeface="Cambria"/>
        </a:defRPr>
      </a:lvl3pPr>
      <a:lvl4pPr marL="1200150" indent="-171450" algn="l" defTabSz="342900" rtl="0" eaLnBrk="1" latinLnBrk="0" hangingPunct="1">
        <a:spcBef>
          <a:spcPct val="20000"/>
        </a:spcBef>
        <a:buClr>
          <a:srgbClr val="C4006C"/>
        </a:buClr>
        <a:buFont typeface="Arial"/>
        <a:buChar char="•"/>
        <a:defRPr sz="1050" kern="1200">
          <a:solidFill>
            <a:schemeClr val="tx1"/>
          </a:solidFill>
          <a:latin typeface="Cambria"/>
          <a:ea typeface="+mn-ea"/>
          <a:cs typeface="Cambria"/>
        </a:defRPr>
      </a:lvl4pPr>
      <a:lvl5pPr marL="1543050" indent="-171450" algn="l" defTabSz="342900" rtl="0" eaLnBrk="1" latinLnBrk="0" hangingPunct="1">
        <a:spcBef>
          <a:spcPct val="20000"/>
        </a:spcBef>
        <a:buClr>
          <a:srgbClr val="C4006C"/>
        </a:buClr>
        <a:buFont typeface="Arial"/>
        <a:buChar char="•"/>
        <a:defRPr sz="1050" kern="1200">
          <a:solidFill>
            <a:schemeClr val="tx1"/>
          </a:solidFill>
          <a:latin typeface="Cambria"/>
          <a:ea typeface="+mn-ea"/>
          <a:cs typeface="Cambr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guide id="4" orient="horz" pos="395" userDrawn="1">
          <p15:clr>
            <a:srgbClr val="F26B43"/>
          </p15:clr>
        </p15:guide>
        <p15:guide id="5" orient="horz" pos="2845" userDrawn="1">
          <p15:clr>
            <a:srgbClr val="F26B43"/>
          </p15:clr>
        </p15:guide>
        <p15:guide id="7" pos="5375" userDrawn="1">
          <p15:clr>
            <a:srgbClr val="F26B43"/>
          </p15:clr>
        </p15:guide>
        <p15:guide id="8" pos="5534" userDrawn="1">
          <p15:clr>
            <a:srgbClr val="F26B43"/>
          </p15:clr>
        </p15:guide>
        <p15:guide id="9" pos="385" userDrawn="1">
          <p15:clr>
            <a:srgbClr val="F26B43"/>
          </p15:clr>
        </p15:guide>
        <p15:guide id="10" orient="horz" pos="3117" userDrawn="1">
          <p15:clr>
            <a:srgbClr val="F26B43"/>
          </p15:clr>
        </p15:guide>
        <p15:guide id="11" orient="horz" pos="781" userDrawn="1">
          <p15:clr>
            <a:srgbClr val="F26B43"/>
          </p15:clr>
        </p15:guide>
        <p15:guide id="12" orient="horz" pos="2709" userDrawn="1">
          <p15:clr>
            <a:srgbClr val="F26B43"/>
          </p15:clr>
        </p15:guide>
        <p15:guide id="13" orient="horz" pos="894" userDrawn="1">
          <p15:clr>
            <a:srgbClr val="F26B43"/>
          </p15:clr>
        </p15:guide>
        <p15:guide id="14" pos="2812" userDrawn="1">
          <p15:clr>
            <a:srgbClr val="F26B43"/>
          </p15:clr>
        </p15:guide>
        <p15:guide id="15" pos="29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Diabetes und Digitalisierung</a:t>
            </a:r>
          </a:p>
        </p:txBody>
      </p:sp>
      <p:sp>
        <p:nvSpPr>
          <p:cNvPr id="3" name="Untertitel 2"/>
          <p:cNvSpPr>
            <a:spLocks noGrp="1"/>
          </p:cNvSpPr>
          <p:nvPr>
            <p:ph type="subTitle" idx="1"/>
          </p:nvPr>
        </p:nvSpPr>
        <p:spPr/>
        <p:txBody>
          <a:bodyPr/>
          <a:lstStyle/>
          <a:p>
            <a:r>
              <a:rPr lang="de-DE" dirty="0"/>
              <a:t>VDGH – Verband der </a:t>
            </a:r>
            <a:r>
              <a:rPr lang="de-DE" dirty="0" err="1"/>
              <a:t>Diagnostica</a:t>
            </a:r>
            <a:r>
              <a:rPr lang="de-DE" dirty="0"/>
              <a:t>-Industrie</a:t>
            </a:r>
          </a:p>
        </p:txBody>
      </p:sp>
      <p:sp>
        <p:nvSpPr>
          <p:cNvPr id="4" name="Datumsplatzhalter 3"/>
          <p:cNvSpPr>
            <a:spLocks noGrp="1"/>
          </p:cNvSpPr>
          <p:nvPr>
            <p:ph type="dt" sz="half" idx="10"/>
          </p:nvPr>
        </p:nvSpPr>
        <p:spPr/>
        <p:txBody>
          <a:bodyPr/>
          <a:lstStyle/>
          <a:p>
            <a:r>
              <a:rPr lang="de-DE" smtClean="0"/>
              <a:t>April 2019</a:t>
            </a:r>
            <a:endParaRPr lang="de-DE" dirty="0"/>
          </a:p>
        </p:txBody>
      </p:sp>
    </p:spTree>
    <p:extLst>
      <p:ext uri="{BB962C8B-B14F-4D97-AF65-F5344CB8AC3E}">
        <p14:creationId xmlns:p14="http://schemas.microsoft.com/office/powerpoint/2010/main" val="158288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964CBEA7-20FD-1C4C-8EE4-2D0982B7512B}"/>
              </a:ext>
            </a:extLst>
          </p:cNvPr>
          <p:cNvPicPr>
            <a:picLocks noChangeAspect="1"/>
          </p:cNvPicPr>
          <p:nvPr/>
        </p:nvPicPr>
        <p:blipFill>
          <a:blip r:embed="rId3"/>
          <a:stretch>
            <a:fillRect/>
          </a:stretch>
        </p:blipFill>
        <p:spPr>
          <a:xfrm>
            <a:off x="2857" y="-63116"/>
            <a:ext cx="9138285" cy="5143500"/>
          </a:xfrm>
          <a:prstGeom prst="rect">
            <a:avLst/>
          </a:prstGeom>
        </p:spPr>
      </p:pic>
      <p:sp>
        <p:nvSpPr>
          <p:cNvPr id="2" name="Titel 1">
            <a:extLst>
              <a:ext uri="{FF2B5EF4-FFF2-40B4-BE49-F238E27FC236}">
                <a16:creationId xmlns:a16="http://schemas.microsoft.com/office/drawing/2014/main" xmlns="" id="{E2F1F1B4-6E47-8049-9680-8C19296D736B}"/>
              </a:ext>
            </a:extLst>
          </p:cNvPr>
          <p:cNvSpPr>
            <a:spLocks noGrp="1"/>
          </p:cNvSpPr>
          <p:nvPr>
            <p:ph type="title"/>
          </p:nvPr>
        </p:nvSpPr>
        <p:spPr/>
        <p:txBody>
          <a:bodyPr/>
          <a:lstStyle/>
          <a:p>
            <a:r>
              <a:rPr lang="de-DE" dirty="0"/>
              <a:t>Digitale </a:t>
            </a:r>
            <a:r>
              <a:rPr lang="de-DE" dirty="0">
                <a:latin typeface="Cambria" panose="02040503050406030204" pitchFamily="18" charset="0"/>
              </a:rPr>
              <a:t>Transformation in der ­Diabetesversorgung – </a:t>
            </a:r>
            <a:br>
              <a:rPr lang="de-DE" dirty="0">
                <a:latin typeface="Cambria" panose="02040503050406030204" pitchFamily="18" charset="0"/>
              </a:rPr>
            </a:br>
            <a:r>
              <a:rPr lang="de-DE" dirty="0">
                <a:latin typeface="Cambria" panose="02040503050406030204" pitchFamily="18" charset="0"/>
              </a:rPr>
              <a:t>Neue Modelle </a:t>
            </a:r>
            <a:r>
              <a:rPr lang="de-DE" dirty="0"/>
              <a:t>sind gefragt</a:t>
            </a:r>
          </a:p>
        </p:txBody>
      </p:sp>
      <p:sp>
        <p:nvSpPr>
          <p:cNvPr id="3" name="Datumsplatzhalter 2">
            <a:extLst>
              <a:ext uri="{FF2B5EF4-FFF2-40B4-BE49-F238E27FC236}">
                <a16:creationId xmlns:a16="http://schemas.microsoft.com/office/drawing/2014/main" xmlns="" id="{74FA90B5-1DE5-B743-A73C-BECBF874B1F4}"/>
              </a:ext>
            </a:extLst>
          </p:cNvPr>
          <p:cNvSpPr>
            <a:spLocks noGrp="1"/>
          </p:cNvSpPr>
          <p:nvPr>
            <p:ph type="dt" sz="half" idx="10"/>
          </p:nvPr>
        </p:nvSpPr>
        <p:spPr/>
        <p:txBody>
          <a:bodyPr/>
          <a:lstStyle/>
          <a:p>
            <a:r>
              <a:rPr lang="de-DE" smtClean="0"/>
              <a:t>April 2019</a:t>
            </a:r>
            <a:endParaRPr lang="de-DE"/>
          </a:p>
        </p:txBody>
      </p:sp>
      <p:grpSp>
        <p:nvGrpSpPr>
          <p:cNvPr id="6" name="Gruppieren 5">
            <a:extLst>
              <a:ext uri="{FF2B5EF4-FFF2-40B4-BE49-F238E27FC236}">
                <a16:creationId xmlns:a16="http://schemas.microsoft.com/office/drawing/2014/main" xmlns="" id="{2FC56837-447C-E24F-A7C1-2E9A6096E115}"/>
              </a:ext>
            </a:extLst>
          </p:cNvPr>
          <p:cNvGrpSpPr/>
          <p:nvPr/>
        </p:nvGrpSpPr>
        <p:grpSpPr>
          <a:xfrm>
            <a:off x="357281" y="1419225"/>
            <a:ext cx="1825688" cy="1107996"/>
            <a:chOff x="357281" y="1419225"/>
            <a:chExt cx="1825688" cy="1107996"/>
          </a:xfrm>
        </p:grpSpPr>
        <p:sp>
          <p:nvSpPr>
            <p:cNvPr id="9" name="Textfeld 8">
              <a:extLst>
                <a:ext uri="{FF2B5EF4-FFF2-40B4-BE49-F238E27FC236}">
                  <a16:creationId xmlns:a16="http://schemas.microsoft.com/office/drawing/2014/main" xmlns="" id="{896D86B8-DD8E-9443-819B-1E8189A9363C}"/>
                </a:ext>
              </a:extLst>
            </p:cNvPr>
            <p:cNvSpPr txBox="1"/>
            <p:nvPr/>
          </p:nvSpPr>
          <p:spPr>
            <a:xfrm>
              <a:off x="611188" y="1419225"/>
              <a:ext cx="1571781" cy="1107996"/>
            </a:xfrm>
            <a:prstGeom prst="rect">
              <a:avLst/>
            </a:prstGeom>
            <a:noFill/>
          </p:spPr>
          <p:txBody>
            <a:bodyPr wrap="square" lIns="0" tIns="0" rIns="0" bIns="0" rtlCol="0">
              <a:spAutoFit/>
            </a:bodyPr>
            <a:lstStyle/>
            <a:p>
              <a:r>
                <a:rPr lang="de-DE" sz="900" dirty="0">
                  <a:solidFill>
                    <a:schemeClr val="accent2">
                      <a:lumMod val="75000"/>
                    </a:schemeClr>
                  </a:solidFill>
                  <a:latin typeface="Cambria" panose="02040503050406030204" pitchFamily="18" charset="0"/>
                </a:rPr>
                <a:t>Bisher fokussierte sich das Gesundheitswesen auf das Zusammenwirken der einzelnen Anspruchsgruppen Patient, Krankenkasse und Leistungs­erbringer (Ärzte, Diabetesberater, Apotheker, </a:t>
              </a:r>
              <a:r>
                <a:rPr lang="de-DE" sz="900" dirty="0" smtClean="0">
                  <a:solidFill>
                    <a:schemeClr val="accent2">
                      <a:lumMod val="75000"/>
                    </a:schemeClr>
                  </a:solidFill>
                  <a:latin typeface="Cambria" panose="02040503050406030204" pitchFamily="18" charset="0"/>
                </a:rPr>
                <a:t>Pfleger – „3P“).</a:t>
              </a:r>
              <a:endParaRPr lang="de-DE" sz="900" dirty="0">
                <a:solidFill>
                  <a:schemeClr val="accent2">
                    <a:lumMod val="75000"/>
                  </a:schemeClr>
                </a:solidFill>
                <a:latin typeface="Cambria" panose="02040503050406030204" pitchFamily="18" charset="0"/>
              </a:endParaRPr>
            </a:p>
          </p:txBody>
        </p:sp>
        <p:sp>
          <p:nvSpPr>
            <p:cNvPr id="10" name="Oval 9">
              <a:extLst>
                <a:ext uri="{FF2B5EF4-FFF2-40B4-BE49-F238E27FC236}">
                  <a16:creationId xmlns:a16="http://schemas.microsoft.com/office/drawing/2014/main" xmlns="" id="{65E71736-31C1-6E4C-B518-1B0B739F7489}"/>
                </a:ext>
              </a:extLst>
            </p:cNvPr>
            <p:cNvSpPr/>
            <p:nvPr/>
          </p:nvSpPr>
          <p:spPr>
            <a:xfrm>
              <a:off x="357281" y="1419225"/>
              <a:ext cx="185517" cy="185517"/>
            </a:xfrm>
            <a:prstGeom prst="ellipse">
              <a:avLst/>
            </a:prstGeom>
            <a:solidFill>
              <a:schemeClr val="bg1"/>
            </a:solid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002060"/>
                  </a:solidFill>
                </a:rPr>
                <a:t>1</a:t>
              </a:r>
            </a:p>
          </p:txBody>
        </p:sp>
      </p:grpSp>
    </p:spTree>
    <p:extLst>
      <p:ext uri="{BB962C8B-B14F-4D97-AF65-F5344CB8AC3E}">
        <p14:creationId xmlns:p14="http://schemas.microsoft.com/office/powerpoint/2010/main" val="124839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964CBEA7-20FD-1C4C-8EE4-2D0982B7512B}"/>
              </a:ext>
            </a:extLst>
          </p:cNvPr>
          <p:cNvPicPr>
            <a:picLocks noChangeAspect="1"/>
          </p:cNvPicPr>
          <p:nvPr/>
        </p:nvPicPr>
        <p:blipFill>
          <a:blip r:embed="rId3"/>
          <a:stretch>
            <a:fillRect/>
          </a:stretch>
        </p:blipFill>
        <p:spPr>
          <a:xfrm>
            <a:off x="2857" y="-69742"/>
            <a:ext cx="9138285" cy="5143500"/>
          </a:xfrm>
          <a:prstGeom prst="rect">
            <a:avLst/>
          </a:prstGeom>
        </p:spPr>
      </p:pic>
      <p:sp>
        <p:nvSpPr>
          <p:cNvPr id="2" name="Titel 1">
            <a:extLst>
              <a:ext uri="{FF2B5EF4-FFF2-40B4-BE49-F238E27FC236}">
                <a16:creationId xmlns:a16="http://schemas.microsoft.com/office/drawing/2014/main" xmlns="" id="{E2F1F1B4-6E47-8049-9680-8C19296D736B}"/>
              </a:ext>
            </a:extLst>
          </p:cNvPr>
          <p:cNvSpPr>
            <a:spLocks noGrp="1"/>
          </p:cNvSpPr>
          <p:nvPr>
            <p:ph type="title"/>
          </p:nvPr>
        </p:nvSpPr>
        <p:spPr/>
        <p:txBody>
          <a:bodyPr/>
          <a:lstStyle/>
          <a:p>
            <a:r>
              <a:rPr lang="de-DE" dirty="0"/>
              <a:t>Digitale </a:t>
            </a:r>
            <a:r>
              <a:rPr lang="de-DE" dirty="0">
                <a:latin typeface="Cambria" panose="02040503050406030204" pitchFamily="18" charset="0"/>
              </a:rPr>
              <a:t>Transformation in der ­Diabetesversorgung – </a:t>
            </a:r>
            <a:br>
              <a:rPr lang="de-DE" dirty="0">
                <a:latin typeface="Cambria" panose="02040503050406030204" pitchFamily="18" charset="0"/>
              </a:rPr>
            </a:br>
            <a:r>
              <a:rPr lang="de-DE" dirty="0">
                <a:latin typeface="Cambria" panose="02040503050406030204" pitchFamily="18" charset="0"/>
              </a:rPr>
              <a:t>Neue Modelle </a:t>
            </a:r>
            <a:r>
              <a:rPr lang="de-DE" dirty="0"/>
              <a:t>sind gefragt</a:t>
            </a:r>
          </a:p>
        </p:txBody>
      </p:sp>
      <p:sp>
        <p:nvSpPr>
          <p:cNvPr id="3" name="Datumsplatzhalter 2">
            <a:extLst>
              <a:ext uri="{FF2B5EF4-FFF2-40B4-BE49-F238E27FC236}">
                <a16:creationId xmlns:a16="http://schemas.microsoft.com/office/drawing/2014/main" xmlns="" id="{74FA90B5-1DE5-B743-A73C-BECBF874B1F4}"/>
              </a:ext>
            </a:extLst>
          </p:cNvPr>
          <p:cNvSpPr>
            <a:spLocks noGrp="1"/>
          </p:cNvSpPr>
          <p:nvPr>
            <p:ph type="dt" sz="half" idx="10"/>
          </p:nvPr>
        </p:nvSpPr>
        <p:spPr/>
        <p:txBody>
          <a:bodyPr/>
          <a:lstStyle/>
          <a:p>
            <a:r>
              <a:rPr lang="de-DE" smtClean="0"/>
              <a:t>April 2019</a:t>
            </a:r>
            <a:endParaRPr lang="de-DE"/>
          </a:p>
        </p:txBody>
      </p:sp>
      <p:grpSp>
        <p:nvGrpSpPr>
          <p:cNvPr id="11" name="Gruppieren 10">
            <a:extLst>
              <a:ext uri="{FF2B5EF4-FFF2-40B4-BE49-F238E27FC236}">
                <a16:creationId xmlns:a16="http://schemas.microsoft.com/office/drawing/2014/main" xmlns="" id="{4A6CAE5F-315A-1D4D-9A53-1E205A11893E}"/>
              </a:ext>
            </a:extLst>
          </p:cNvPr>
          <p:cNvGrpSpPr/>
          <p:nvPr/>
        </p:nvGrpSpPr>
        <p:grpSpPr>
          <a:xfrm>
            <a:off x="357281" y="1419225"/>
            <a:ext cx="1877205" cy="1938992"/>
            <a:chOff x="357281" y="2581906"/>
            <a:chExt cx="1877205" cy="1938992"/>
          </a:xfrm>
        </p:grpSpPr>
        <p:sp>
          <p:nvSpPr>
            <p:cNvPr id="12" name="Textfeld 11">
              <a:extLst>
                <a:ext uri="{FF2B5EF4-FFF2-40B4-BE49-F238E27FC236}">
                  <a16:creationId xmlns:a16="http://schemas.microsoft.com/office/drawing/2014/main" xmlns="" id="{5D6B7A7F-DCEB-5F41-9B08-36B2C402E5F0}"/>
                </a:ext>
              </a:extLst>
            </p:cNvPr>
            <p:cNvSpPr txBox="1"/>
            <p:nvPr/>
          </p:nvSpPr>
          <p:spPr>
            <a:xfrm>
              <a:off x="611188" y="2581906"/>
              <a:ext cx="1623298" cy="1938992"/>
            </a:xfrm>
            <a:prstGeom prst="rect">
              <a:avLst/>
            </a:prstGeom>
            <a:noFill/>
          </p:spPr>
          <p:txBody>
            <a:bodyPr wrap="square" lIns="0" tIns="0" rIns="0" bIns="0" rtlCol="0">
              <a:spAutoFit/>
            </a:bodyPr>
            <a:lstStyle/>
            <a:p>
              <a:r>
                <a:rPr lang="de-DE" sz="900" dirty="0">
                  <a:solidFill>
                    <a:schemeClr val="accent2">
                      <a:lumMod val="75000"/>
                    </a:schemeClr>
                  </a:solidFill>
                  <a:latin typeface="Cambria" panose="02040503050406030204" pitchFamily="18" charset="0"/>
                </a:rPr>
                <a:t>Durch die </a:t>
              </a:r>
              <a:r>
                <a:rPr lang="de-DE" sz="900" dirty="0" err="1">
                  <a:solidFill>
                    <a:schemeClr val="accent2">
                      <a:lumMod val="75000"/>
                    </a:schemeClr>
                  </a:solidFill>
                  <a:latin typeface="Cambria" panose="02040503050406030204" pitchFamily="18" charset="0"/>
                </a:rPr>
                <a:t>disruptive</a:t>
              </a:r>
              <a:r>
                <a:rPr lang="de-DE" sz="900" dirty="0">
                  <a:solidFill>
                    <a:schemeClr val="accent2">
                      <a:lumMod val="75000"/>
                    </a:schemeClr>
                  </a:solidFill>
                  <a:latin typeface="Cambria" panose="02040503050406030204" pitchFamily="18" charset="0"/>
                </a:rPr>
                <a:t> Weiterentwicklung der technischen Medizin entwickeln </a:t>
              </a:r>
              <a:r>
                <a:rPr lang="de-DE" sz="900" dirty="0" smtClean="0">
                  <a:solidFill>
                    <a:schemeClr val="accent2">
                      <a:lumMod val="75000"/>
                    </a:schemeClr>
                  </a:solidFill>
                  <a:latin typeface="Cambria" panose="02040503050406030204" pitchFamily="18" charset="0"/>
                </a:rPr>
                <a:t>sich </a:t>
              </a:r>
              <a:r>
                <a:rPr lang="de-DE" sz="900" dirty="0">
                  <a:solidFill>
                    <a:schemeClr val="accent2">
                      <a:lumMod val="75000"/>
                    </a:schemeClr>
                  </a:solidFill>
                  <a:latin typeface="Cambria" panose="02040503050406030204" pitchFamily="18" charset="0"/>
                </a:rPr>
                <a:t>im Gesundheitswesen neue Verknüpfungen innerhalb der vier Kernindustrien.</a:t>
              </a:r>
            </a:p>
            <a:p>
              <a:r>
                <a:rPr lang="de-DE" sz="900" dirty="0">
                  <a:solidFill>
                    <a:schemeClr val="accent2">
                      <a:lumMod val="75000"/>
                    </a:schemeClr>
                  </a:solidFill>
                  <a:latin typeface="Cambria" panose="02040503050406030204" pitchFamily="18" charset="0"/>
                </a:rPr>
                <a:t>Immer seltener kann ein Akteur die nun geforderten Leistungen alleine abdecken. Der neue Gestaltungs­rahmen beeinflusst maßgeblich schon heute Diagnostik und Therapie sowie die Kommunikation zwischen den drei Anspruchsgruppen. </a:t>
              </a:r>
            </a:p>
          </p:txBody>
        </p:sp>
        <p:sp>
          <p:nvSpPr>
            <p:cNvPr id="13" name="Oval 12">
              <a:extLst>
                <a:ext uri="{FF2B5EF4-FFF2-40B4-BE49-F238E27FC236}">
                  <a16:creationId xmlns:a16="http://schemas.microsoft.com/office/drawing/2014/main" xmlns="" id="{16277F75-4F3A-7D45-90D7-FFE512125A8F}"/>
                </a:ext>
              </a:extLst>
            </p:cNvPr>
            <p:cNvSpPr/>
            <p:nvPr/>
          </p:nvSpPr>
          <p:spPr>
            <a:xfrm>
              <a:off x="357281" y="2581906"/>
              <a:ext cx="185517" cy="185517"/>
            </a:xfrm>
            <a:prstGeom prst="ellipse">
              <a:avLst/>
            </a:prstGeom>
            <a:solidFill>
              <a:schemeClr val="bg1"/>
            </a:solid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002060"/>
                  </a:solidFill>
                </a:rPr>
                <a:t>2</a:t>
              </a:r>
            </a:p>
          </p:txBody>
        </p:sp>
      </p:grpSp>
    </p:spTree>
    <p:extLst>
      <p:ext uri="{BB962C8B-B14F-4D97-AF65-F5344CB8AC3E}">
        <p14:creationId xmlns:p14="http://schemas.microsoft.com/office/powerpoint/2010/main" val="375131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964CBEA7-20FD-1C4C-8EE4-2D0982B7512B}"/>
              </a:ext>
            </a:extLst>
          </p:cNvPr>
          <p:cNvPicPr>
            <a:picLocks noChangeAspect="1"/>
          </p:cNvPicPr>
          <p:nvPr/>
        </p:nvPicPr>
        <p:blipFill>
          <a:blip r:embed="rId3"/>
          <a:stretch>
            <a:fillRect/>
          </a:stretch>
        </p:blipFill>
        <p:spPr>
          <a:xfrm>
            <a:off x="2857" y="-69742"/>
            <a:ext cx="9138285" cy="5143500"/>
          </a:xfrm>
          <a:prstGeom prst="rect">
            <a:avLst/>
          </a:prstGeom>
        </p:spPr>
      </p:pic>
      <p:sp>
        <p:nvSpPr>
          <p:cNvPr id="2" name="Titel 1">
            <a:extLst>
              <a:ext uri="{FF2B5EF4-FFF2-40B4-BE49-F238E27FC236}">
                <a16:creationId xmlns:a16="http://schemas.microsoft.com/office/drawing/2014/main" xmlns="" id="{E2F1F1B4-6E47-8049-9680-8C19296D736B}"/>
              </a:ext>
            </a:extLst>
          </p:cNvPr>
          <p:cNvSpPr>
            <a:spLocks noGrp="1"/>
          </p:cNvSpPr>
          <p:nvPr>
            <p:ph type="title"/>
          </p:nvPr>
        </p:nvSpPr>
        <p:spPr/>
        <p:txBody>
          <a:bodyPr/>
          <a:lstStyle/>
          <a:p>
            <a:r>
              <a:rPr lang="de-DE" dirty="0"/>
              <a:t>Digitale </a:t>
            </a:r>
            <a:r>
              <a:rPr lang="de-DE" dirty="0">
                <a:latin typeface="Cambria" panose="02040503050406030204" pitchFamily="18" charset="0"/>
              </a:rPr>
              <a:t>Transformation in der ­Diabetesversorgung – </a:t>
            </a:r>
            <a:br>
              <a:rPr lang="de-DE" dirty="0">
                <a:latin typeface="Cambria" panose="02040503050406030204" pitchFamily="18" charset="0"/>
              </a:rPr>
            </a:br>
            <a:r>
              <a:rPr lang="de-DE" dirty="0">
                <a:latin typeface="Cambria" panose="02040503050406030204" pitchFamily="18" charset="0"/>
              </a:rPr>
              <a:t>Neue Modelle </a:t>
            </a:r>
            <a:r>
              <a:rPr lang="de-DE" dirty="0"/>
              <a:t>sind gefragt</a:t>
            </a:r>
          </a:p>
        </p:txBody>
      </p:sp>
      <p:sp>
        <p:nvSpPr>
          <p:cNvPr id="3" name="Datumsplatzhalter 2">
            <a:extLst>
              <a:ext uri="{FF2B5EF4-FFF2-40B4-BE49-F238E27FC236}">
                <a16:creationId xmlns:a16="http://schemas.microsoft.com/office/drawing/2014/main" xmlns="" id="{74FA90B5-1DE5-B743-A73C-BECBF874B1F4}"/>
              </a:ext>
            </a:extLst>
          </p:cNvPr>
          <p:cNvSpPr>
            <a:spLocks noGrp="1"/>
          </p:cNvSpPr>
          <p:nvPr>
            <p:ph type="dt" sz="half" idx="10"/>
          </p:nvPr>
        </p:nvSpPr>
        <p:spPr/>
        <p:txBody>
          <a:bodyPr/>
          <a:lstStyle/>
          <a:p>
            <a:r>
              <a:rPr lang="de-DE" smtClean="0"/>
              <a:t>April 2019</a:t>
            </a:r>
            <a:endParaRPr lang="de-DE"/>
          </a:p>
        </p:txBody>
      </p:sp>
      <p:grpSp>
        <p:nvGrpSpPr>
          <p:cNvPr id="9" name="Gruppieren 8">
            <a:extLst>
              <a:ext uri="{FF2B5EF4-FFF2-40B4-BE49-F238E27FC236}">
                <a16:creationId xmlns:a16="http://schemas.microsoft.com/office/drawing/2014/main" xmlns="" id="{E8CD8852-6C39-2948-94CC-76BCC540BFBF}"/>
              </a:ext>
            </a:extLst>
          </p:cNvPr>
          <p:cNvGrpSpPr/>
          <p:nvPr/>
        </p:nvGrpSpPr>
        <p:grpSpPr>
          <a:xfrm>
            <a:off x="6996093" y="632758"/>
            <a:ext cx="1903208" cy="2077492"/>
            <a:chOff x="357281" y="2581906"/>
            <a:chExt cx="1903208" cy="2077492"/>
          </a:xfrm>
        </p:grpSpPr>
        <p:sp>
          <p:nvSpPr>
            <p:cNvPr id="10" name="Textfeld 9">
              <a:extLst>
                <a:ext uri="{FF2B5EF4-FFF2-40B4-BE49-F238E27FC236}">
                  <a16:creationId xmlns:a16="http://schemas.microsoft.com/office/drawing/2014/main" xmlns="" id="{26CCD526-B24B-054F-9195-8DA980791C3B}"/>
                </a:ext>
              </a:extLst>
            </p:cNvPr>
            <p:cNvSpPr txBox="1"/>
            <p:nvPr/>
          </p:nvSpPr>
          <p:spPr>
            <a:xfrm>
              <a:off x="611188" y="2581906"/>
              <a:ext cx="1649301" cy="2077492"/>
            </a:xfrm>
            <a:prstGeom prst="rect">
              <a:avLst/>
            </a:prstGeom>
            <a:noFill/>
          </p:spPr>
          <p:txBody>
            <a:bodyPr wrap="square" lIns="0" tIns="0" rIns="0" bIns="0" rtlCol="0">
              <a:spAutoFit/>
            </a:bodyPr>
            <a:lstStyle/>
            <a:p>
              <a:r>
                <a:rPr lang="de-DE" sz="900" dirty="0">
                  <a:solidFill>
                    <a:schemeClr val="accent2">
                      <a:lumMod val="75000"/>
                    </a:schemeClr>
                  </a:solidFill>
                  <a:latin typeface="Cambria" panose="02040503050406030204" pitchFamily="18" charset="0"/>
                </a:rPr>
                <a:t>Ein nachhaltiges Diabetes-management ist mehr als die Summe der Digitalisierung einzelner Versorgungselemente, da diese nun miteinander agieren und sich gegenseitig beeinflussen. Die isolierte Bewertung von (digitalen) Einzelangeboten schränkt den Patientennutzen deutlich ein und erschwert weitere Innovationen. Neue Denk- und Lösungsansätze sind erforderlich, um neue </a:t>
              </a:r>
              <a:r>
                <a:rPr lang="de-DE" sz="900" dirty="0" smtClean="0">
                  <a:solidFill>
                    <a:schemeClr val="accent2">
                      <a:lumMod val="75000"/>
                    </a:schemeClr>
                  </a:solidFill>
                  <a:latin typeface="Cambria" panose="02040503050406030204" pitchFamily="18" charset="0"/>
                </a:rPr>
                <a:t>Versorgungsrealitäten </a:t>
              </a:r>
              <a:r>
                <a:rPr lang="de-DE" sz="900" dirty="0">
                  <a:solidFill>
                    <a:schemeClr val="accent2">
                      <a:lumMod val="75000"/>
                    </a:schemeClr>
                  </a:solidFill>
                  <a:latin typeface="Cambria" panose="02040503050406030204" pitchFamily="18" charset="0"/>
                </a:rPr>
                <a:t>abbilden zu können.</a:t>
              </a:r>
            </a:p>
          </p:txBody>
        </p:sp>
        <p:sp>
          <p:nvSpPr>
            <p:cNvPr id="14" name="Oval 13">
              <a:extLst>
                <a:ext uri="{FF2B5EF4-FFF2-40B4-BE49-F238E27FC236}">
                  <a16:creationId xmlns:a16="http://schemas.microsoft.com/office/drawing/2014/main" xmlns="" id="{02A50092-AF91-904F-B9F4-9C210A8F0344}"/>
                </a:ext>
              </a:extLst>
            </p:cNvPr>
            <p:cNvSpPr/>
            <p:nvPr/>
          </p:nvSpPr>
          <p:spPr>
            <a:xfrm>
              <a:off x="357281" y="2581906"/>
              <a:ext cx="185517" cy="185517"/>
            </a:xfrm>
            <a:prstGeom prst="ellipse">
              <a:avLst/>
            </a:prstGeom>
            <a:solidFill>
              <a:schemeClr val="bg1"/>
            </a:solid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002060"/>
                  </a:solidFill>
                </a:rPr>
                <a:t>3</a:t>
              </a:r>
            </a:p>
          </p:txBody>
        </p:sp>
      </p:grpSp>
    </p:spTree>
    <p:extLst>
      <p:ext uri="{BB962C8B-B14F-4D97-AF65-F5344CB8AC3E}">
        <p14:creationId xmlns:p14="http://schemas.microsoft.com/office/powerpoint/2010/main" val="393425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964CBEA7-20FD-1C4C-8EE4-2D0982B7512B}"/>
              </a:ext>
            </a:extLst>
          </p:cNvPr>
          <p:cNvPicPr>
            <a:picLocks noChangeAspect="1"/>
          </p:cNvPicPr>
          <p:nvPr/>
        </p:nvPicPr>
        <p:blipFill>
          <a:blip r:embed="rId3"/>
          <a:stretch>
            <a:fillRect/>
          </a:stretch>
        </p:blipFill>
        <p:spPr>
          <a:xfrm>
            <a:off x="2857" y="-69742"/>
            <a:ext cx="9138285" cy="5143500"/>
          </a:xfrm>
          <a:prstGeom prst="rect">
            <a:avLst/>
          </a:prstGeom>
        </p:spPr>
      </p:pic>
      <p:sp>
        <p:nvSpPr>
          <p:cNvPr id="2" name="Titel 1">
            <a:extLst>
              <a:ext uri="{FF2B5EF4-FFF2-40B4-BE49-F238E27FC236}">
                <a16:creationId xmlns:a16="http://schemas.microsoft.com/office/drawing/2014/main" xmlns="" id="{E2F1F1B4-6E47-8049-9680-8C19296D736B}"/>
              </a:ext>
            </a:extLst>
          </p:cNvPr>
          <p:cNvSpPr>
            <a:spLocks noGrp="1"/>
          </p:cNvSpPr>
          <p:nvPr>
            <p:ph type="title"/>
          </p:nvPr>
        </p:nvSpPr>
        <p:spPr/>
        <p:txBody>
          <a:bodyPr/>
          <a:lstStyle/>
          <a:p>
            <a:r>
              <a:rPr lang="de-DE" dirty="0"/>
              <a:t>Digitale </a:t>
            </a:r>
            <a:r>
              <a:rPr lang="de-DE" dirty="0">
                <a:latin typeface="Cambria" panose="02040503050406030204" pitchFamily="18" charset="0"/>
              </a:rPr>
              <a:t>Transformation in der ­Diabetesversorgung – </a:t>
            </a:r>
            <a:br>
              <a:rPr lang="de-DE" dirty="0">
                <a:latin typeface="Cambria" panose="02040503050406030204" pitchFamily="18" charset="0"/>
              </a:rPr>
            </a:br>
            <a:r>
              <a:rPr lang="de-DE" dirty="0">
                <a:latin typeface="Cambria" panose="02040503050406030204" pitchFamily="18" charset="0"/>
              </a:rPr>
              <a:t>Neue Modelle </a:t>
            </a:r>
            <a:r>
              <a:rPr lang="de-DE" dirty="0"/>
              <a:t>sind gefragt</a:t>
            </a:r>
          </a:p>
        </p:txBody>
      </p:sp>
      <p:sp>
        <p:nvSpPr>
          <p:cNvPr id="3" name="Datumsplatzhalter 2">
            <a:extLst>
              <a:ext uri="{FF2B5EF4-FFF2-40B4-BE49-F238E27FC236}">
                <a16:creationId xmlns:a16="http://schemas.microsoft.com/office/drawing/2014/main" xmlns="" id="{74FA90B5-1DE5-B743-A73C-BECBF874B1F4}"/>
              </a:ext>
            </a:extLst>
          </p:cNvPr>
          <p:cNvSpPr>
            <a:spLocks noGrp="1"/>
          </p:cNvSpPr>
          <p:nvPr>
            <p:ph type="dt" sz="half" idx="10"/>
          </p:nvPr>
        </p:nvSpPr>
        <p:spPr/>
        <p:txBody>
          <a:bodyPr/>
          <a:lstStyle/>
          <a:p>
            <a:r>
              <a:rPr lang="de-DE" smtClean="0"/>
              <a:t>April 2019</a:t>
            </a:r>
            <a:endParaRPr lang="de-DE"/>
          </a:p>
        </p:txBody>
      </p:sp>
    </p:spTree>
    <p:extLst>
      <p:ext uri="{BB962C8B-B14F-4D97-AF65-F5344CB8AC3E}">
        <p14:creationId xmlns:p14="http://schemas.microsoft.com/office/powerpoint/2010/main" val="29165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5FD4B7-3181-DF4C-A9BD-6F336987F895}"/>
              </a:ext>
            </a:extLst>
          </p:cNvPr>
          <p:cNvSpPr>
            <a:spLocks noGrp="1"/>
          </p:cNvSpPr>
          <p:nvPr>
            <p:ph type="title"/>
          </p:nvPr>
        </p:nvSpPr>
        <p:spPr/>
        <p:txBody>
          <a:bodyPr/>
          <a:lstStyle/>
          <a:p>
            <a:r>
              <a:rPr lang="de-DE" dirty="0"/>
              <a:t>Patienten organisieren ihre ­Therapie weitestgehend selbst – </a:t>
            </a:r>
            <a:br>
              <a:rPr lang="de-DE" dirty="0"/>
            </a:br>
            <a:r>
              <a:rPr lang="de-DE" dirty="0"/>
              <a:t>digitale Anwendungen schaffen …</a:t>
            </a:r>
          </a:p>
        </p:txBody>
      </p:sp>
      <p:sp>
        <p:nvSpPr>
          <p:cNvPr id="3" name="Datumsplatzhalter 2">
            <a:extLst>
              <a:ext uri="{FF2B5EF4-FFF2-40B4-BE49-F238E27FC236}">
                <a16:creationId xmlns:a16="http://schemas.microsoft.com/office/drawing/2014/main" xmlns="" id="{788DDDCC-F8C4-C949-A616-DD99B91C6592}"/>
              </a:ext>
            </a:extLst>
          </p:cNvPr>
          <p:cNvSpPr>
            <a:spLocks noGrp="1"/>
          </p:cNvSpPr>
          <p:nvPr>
            <p:ph type="dt" sz="half" idx="10"/>
          </p:nvPr>
        </p:nvSpPr>
        <p:spPr/>
        <p:txBody>
          <a:bodyPr/>
          <a:lstStyle/>
          <a:p>
            <a:r>
              <a:rPr lang="de-DE" smtClean="0"/>
              <a:t>April 2019</a:t>
            </a:r>
            <a:endParaRPr lang="de-DE"/>
          </a:p>
        </p:txBody>
      </p:sp>
      <p:sp>
        <p:nvSpPr>
          <p:cNvPr id="4" name="Textplatzhalter 3">
            <a:extLst>
              <a:ext uri="{FF2B5EF4-FFF2-40B4-BE49-F238E27FC236}">
                <a16:creationId xmlns:a16="http://schemas.microsoft.com/office/drawing/2014/main" xmlns="" id="{1042F3CE-6876-154D-ABD0-8F484DB7F6AD}"/>
              </a:ext>
            </a:extLst>
          </p:cNvPr>
          <p:cNvSpPr>
            <a:spLocks noGrp="1"/>
          </p:cNvSpPr>
          <p:nvPr>
            <p:ph type="body" sz="quarter" idx="13"/>
          </p:nvPr>
        </p:nvSpPr>
        <p:spPr>
          <a:xfrm>
            <a:off x="4679951" y="1419224"/>
            <a:ext cx="3852862" cy="2700339"/>
          </a:xfrm>
        </p:spPr>
        <p:txBody>
          <a:bodyPr>
            <a:noAutofit/>
          </a:bodyPr>
          <a:lstStyle/>
          <a:p>
            <a:pPr marL="0" indent="0">
              <a:buNone/>
            </a:pPr>
            <a:r>
              <a:rPr lang="de-DE" sz="900" b="1" dirty="0">
                <a:solidFill>
                  <a:schemeClr val="accent2">
                    <a:lumMod val="75000"/>
                  </a:schemeClr>
                </a:solidFill>
                <a:latin typeface="Cambria" panose="02040503050406030204" pitchFamily="18" charset="0"/>
                <a:cs typeface="Calibri" panose="020F0502020204030204" pitchFamily="34" charset="0"/>
              </a:rPr>
              <a:t>Nutzen für DMP:</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Verbesserte Arzt-Patienten-Kommunikation</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Schnellere Therapieerfolge</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Vermeidung von Komplikationen</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Verbesserte Patientenadhärenz</a:t>
            </a:r>
          </a:p>
          <a:p>
            <a:pPr marL="171450" indent="-171450">
              <a:buFont typeface="Arial" panose="020B0604020202020204" pitchFamily="34" charset="0"/>
              <a:buChar char="•"/>
            </a:pPr>
            <a:endParaRPr lang="de-DE" sz="900" dirty="0">
              <a:solidFill>
                <a:schemeClr val="accent2">
                  <a:lumMod val="75000"/>
                </a:schemeClr>
              </a:solidFill>
              <a:latin typeface="Cambria" panose="02040503050406030204" pitchFamily="18" charset="0"/>
              <a:cs typeface="Calibri" panose="020F0502020204030204" pitchFamily="34" charset="0"/>
            </a:endParaRPr>
          </a:p>
          <a:p>
            <a:pPr marL="0" indent="0">
              <a:buNone/>
            </a:pPr>
            <a:r>
              <a:rPr lang="de-DE" sz="900" b="1" dirty="0">
                <a:solidFill>
                  <a:schemeClr val="accent2">
                    <a:lumMod val="75000"/>
                  </a:schemeClr>
                </a:solidFill>
                <a:latin typeface="Cambria" panose="02040503050406030204" pitchFamily="18" charset="0"/>
                <a:cs typeface="Calibri" panose="020F0502020204030204" pitchFamily="34" charset="0"/>
              </a:rPr>
              <a:t>Nutzen für den Patienten in der digitalisierten Versorgung:</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Verbessertes Verständnis über das Krankheitsbild</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Gestärkte Motivation, Therapieziele zu erreichen </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Steigerung der Alltagskompetenz als Diabetiker</a:t>
            </a:r>
          </a:p>
          <a:p>
            <a:pPr marL="171450" indent="-171450">
              <a:buFont typeface="Arial" panose="020B0604020202020204" pitchFamily="34" charset="0"/>
              <a:buChar char="•"/>
            </a:pPr>
            <a:endParaRPr lang="de-DE" sz="900" dirty="0">
              <a:solidFill>
                <a:schemeClr val="accent2">
                  <a:lumMod val="75000"/>
                </a:schemeClr>
              </a:solidFill>
              <a:latin typeface="Cambria" panose="02040503050406030204" pitchFamily="18" charset="0"/>
              <a:cs typeface="Calibri" panose="020F0502020204030204" pitchFamily="34" charset="0"/>
            </a:endParaRPr>
          </a:p>
          <a:p>
            <a:pPr marL="0" indent="0">
              <a:buNone/>
            </a:pPr>
            <a:r>
              <a:rPr lang="de-DE" sz="900" b="1" dirty="0">
                <a:solidFill>
                  <a:schemeClr val="accent2">
                    <a:lumMod val="75000"/>
                  </a:schemeClr>
                </a:solidFill>
                <a:latin typeface="Cambria" panose="02040503050406030204" pitchFamily="18" charset="0"/>
                <a:cs typeface="Calibri" panose="020F0502020204030204" pitchFamily="34" charset="0"/>
              </a:rPr>
              <a:t>Nutzen für das Gesundheitssystem durch Effizienzgewinne:</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Förderung effizienter Arzt-Patienten-Kontakte (z.B. </a:t>
            </a:r>
            <a:r>
              <a:rPr lang="de-DE" sz="900" dirty="0" err="1">
                <a:solidFill>
                  <a:schemeClr val="accent2">
                    <a:lumMod val="75000"/>
                  </a:schemeClr>
                </a:solidFill>
                <a:latin typeface="Cambria" panose="02040503050406030204" pitchFamily="18" charset="0"/>
                <a:cs typeface="Calibri" panose="020F0502020204030204" pitchFamily="34" charset="0"/>
              </a:rPr>
              <a:t>Telediabetologie</a:t>
            </a:r>
            <a:r>
              <a:rPr lang="de-DE" sz="900" dirty="0">
                <a:solidFill>
                  <a:schemeClr val="accent2">
                    <a:lumMod val="75000"/>
                  </a:schemeClr>
                </a:solidFill>
                <a:latin typeface="Cambria" panose="02040503050406030204" pitchFamily="18" charset="0"/>
                <a:cs typeface="Calibri" panose="020F0502020204030204" pitchFamily="34" charset="0"/>
              </a:rPr>
              <a:t>)</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Vermeidung von Folgeerkrankungen </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Verringerung einer </a:t>
            </a:r>
            <a:r>
              <a:rPr lang="de-DE" sz="900" dirty="0" err="1">
                <a:solidFill>
                  <a:schemeClr val="accent2">
                    <a:lumMod val="75000"/>
                  </a:schemeClr>
                </a:solidFill>
                <a:latin typeface="Cambria" panose="02040503050406030204" pitchFamily="18" charset="0"/>
                <a:cs typeface="Calibri" panose="020F0502020204030204" pitchFamily="34" charset="0"/>
              </a:rPr>
              <a:t>Rehospitalisierungsquote</a:t>
            </a:r>
            <a:endParaRPr lang="de-DE" sz="900" dirty="0">
              <a:solidFill>
                <a:schemeClr val="accent2">
                  <a:lumMod val="75000"/>
                </a:schemeClr>
              </a:solidFill>
              <a:latin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Risikominimierung von Komorbiditäten</a:t>
            </a:r>
          </a:p>
        </p:txBody>
      </p:sp>
      <p:pic>
        <p:nvPicPr>
          <p:cNvPr id="8" name="Bildplatzhalter 7">
            <a:extLst>
              <a:ext uri="{FF2B5EF4-FFF2-40B4-BE49-F238E27FC236}">
                <a16:creationId xmlns:a16="http://schemas.microsoft.com/office/drawing/2014/main" xmlns="" id="{8AA76BAA-DCA5-3243-AA1D-FCD67803E61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1187" y="1358348"/>
            <a:ext cx="3852863" cy="2762106"/>
          </a:xfrm>
        </p:spPr>
      </p:pic>
      <p:grpSp>
        <p:nvGrpSpPr>
          <p:cNvPr id="12" name="Gruppieren 11">
            <a:extLst>
              <a:ext uri="{FF2B5EF4-FFF2-40B4-BE49-F238E27FC236}">
                <a16:creationId xmlns:a16="http://schemas.microsoft.com/office/drawing/2014/main" xmlns="" id="{F783FFF4-57E1-2C43-BE70-25F097F44E98}"/>
              </a:ext>
            </a:extLst>
          </p:cNvPr>
          <p:cNvGrpSpPr/>
          <p:nvPr/>
        </p:nvGrpSpPr>
        <p:grpSpPr>
          <a:xfrm>
            <a:off x="612239" y="4188069"/>
            <a:ext cx="1553480" cy="246221"/>
            <a:chOff x="6998000" y="4181630"/>
            <a:chExt cx="1553480" cy="246221"/>
          </a:xfrm>
        </p:grpSpPr>
        <p:sp>
          <p:nvSpPr>
            <p:cNvPr id="9" name="Textfeld 8">
              <a:extLst>
                <a:ext uri="{FF2B5EF4-FFF2-40B4-BE49-F238E27FC236}">
                  <a16:creationId xmlns:a16="http://schemas.microsoft.com/office/drawing/2014/main" xmlns="" id="{65D5EEAA-D6AF-4248-96A9-4D39A1099720}"/>
                </a:ext>
              </a:extLst>
            </p:cNvPr>
            <p:cNvSpPr txBox="1"/>
            <p:nvPr/>
          </p:nvSpPr>
          <p:spPr>
            <a:xfrm>
              <a:off x="7149733" y="4181630"/>
              <a:ext cx="1401747" cy="246221"/>
            </a:xfrm>
            <a:prstGeom prst="rect">
              <a:avLst/>
            </a:prstGeom>
            <a:noFill/>
          </p:spPr>
          <p:txBody>
            <a:bodyPr wrap="square" lIns="0" tIns="0" rIns="0" bIns="0" rtlCol="0">
              <a:spAutoFit/>
            </a:bodyPr>
            <a:lstStyle/>
            <a:p>
              <a:r>
                <a:rPr lang="de-DE" sz="800" dirty="0">
                  <a:solidFill>
                    <a:schemeClr val="accent2">
                      <a:lumMod val="75000"/>
                    </a:schemeClr>
                  </a:solidFill>
                </a:rPr>
                <a:t>Patienten-Selbstmanagement</a:t>
              </a:r>
            </a:p>
            <a:p>
              <a:r>
                <a:rPr lang="de-DE" sz="800" dirty="0">
                  <a:solidFill>
                    <a:schemeClr val="accent2">
                      <a:lumMod val="75000"/>
                    </a:schemeClr>
                  </a:solidFill>
                </a:rPr>
                <a:t>Arzt/Krankenhaus</a:t>
              </a:r>
            </a:p>
          </p:txBody>
        </p:sp>
        <p:sp>
          <p:nvSpPr>
            <p:cNvPr id="10" name="Rechteck 9">
              <a:extLst>
                <a:ext uri="{FF2B5EF4-FFF2-40B4-BE49-F238E27FC236}">
                  <a16:creationId xmlns:a16="http://schemas.microsoft.com/office/drawing/2014/main" xmlns="" id="{CF6BDBDE-C320-214D-9DB6-4E49FB2F4DC0}"/>
                </a:ext>
              </a:extLst>
            </p:cNvPr>
            <p:cNvSpPr/>
            <p:nvPr/>
          </p:nvSpPr>
          <p:spPr>
            <a:xfrm>
              <a:off x="6998000" y="4196505"/>
              <a:ext cx="72000" cy="72000"/>
            </a:xfrm>
            <a:prstGeom prst="rect">
              <a:avLst/>
            </a:prstGeom>
            <a:solidFill>
              <a:srgbClr val="1C4F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CBAC7CC7-612F-E543-AB7D-7F5366F7858B}"/>
                </a:ext>
              </a:extLst>
            </p:cNvPr>
            <p:cNvSpPr/>
            <p:nvPr/>
          </p:nvSpPr>
          <p:spPr>
            <a:xfrm>
              <a:off x="6998000" y="4332100"/>
              <a:ext cx="72000"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3" name="Textfeld 12">
            <a:extLst>
              <a:ext uri="{FF2B5EF4-FFF2-40B4-BE49-F238E27FC236}">
                <a16:creationId xmlns:a16="http://schemas.microsoft.com/office/drawing/2014/main" xmlns="" id="{E2FD40C5-E66B-FA4B-8129-107D61D94E0A}"/>
              </a:ext>
            </a:extLst>
          </p:cNvPr>
          <p:cNvSpPr txBox="1"/>
          <p:nvPr/>
        </p:nvSpPr>
        <p:spPr>
          <a:xfrm>
            <a:off x="1925825" y="2328139"/>
            <a:ext cx="1125028" cy="861774"/>
          </a:xfrm>
          <a:prstGeom prst="rect">
            <a:avLst/>
          </a:prstGeom>
          <a:noFill/>
        </p:spPr>
        <p:txBody>
          <a:bodyPr wrap="square" lIns="0" tIns="0" rIns="0" bIns="0" rtlCol="0" anchor="b" anchorCtr="0">
            <a:spAutoFit/>
          </a:bodyPr>
          <a:lstStyle/>
          <a:p>
            <a:pPr algn="ctr"/>
            <a:r>
              <a:rPr lang="de-DE" sz="700" dirty="0">
                <a:solidFill>
                  <a:schemeClr val="accent2"/>
                </a:solidFill>
                <a:latin typeface="Calibri" panose="020F0502020204030204" pitchFamily="34" charset="0"/>
                <a:cs typeface="Calibri" panose="020F0502020204030204" pitchFamily="34" charset="0"/>
              </a:rPr>
              <a:t>Den weitaus größten </a:t>
            </a:r>
            <a:br>
              <a:rPr lang="de-DE" sz="700" dirty="0">
                <a:solidFill>
                  <a:schemeClr val="accent2"/>
                </a:solidFill>
                <a:latin typeface="Calibri" panose="020F0502020204030204" pitchFamily="34" charset="0"/>
                <a:cs typeface="Calibri" panose="020F0502020204030204" pitchFamily="34" charset="0"/>
              </a:rPr>
            </a:br>
            <a:r>
              <a:rPr lang="de-DE" sz="700" dirty="0">
                <a:solidFill>
                  <a:schemeClr val="accent2"/>
                </a:solidFill>
                <a:latin typeface="Calibri" panose="020F0502020204030204" pitchFamily="34" charset="0"/>
                <a:cs typeface="Calibri" panose="020F0502020204030204" pitchFamily="34" charset="0"/>
              </a:rPr>
              <a:t>Teil des Jahres managt der Diabetespatient seine Erkrankung selbst. Keine andere Indikation gibt dem Patienten so großen Einfluss und Verantwortung für seine Therapie. </a:t>
            </a:r>
          </a:p>
        </p:txBody>
      </p:sp>
      <p:sp>
        <p:nvSpPr>
          <p:cNvPr id="14" name="Textfeld 13">
            <a:extLst>
              <a:ext uri="{FF2B5EF4-FFF2-40B4-BE49-F238E27FC236}">
                <a16:creationId xmlns:a16="http://schemas.microsoft.com/office/drawing/2014/main" xmlns="" id="{69F3CA27-7019-0D48-AE25-444B2632C5D3}"/>
              </a:ext>
            </a:extLst>
          </p:cNvPr>
          <p:cNvSpPr txBox="1"/>
          <p:nvPr/>
        </p:nvSpPr>
        <p:spPr>
          <a:xfrm>
            <a:off x="4689591" y="4230251"/>
            <a:ext cx="3852862" cy="215444"/>
          </a:xfrm>
          <a:prstGeom prst="rect">
            <a:avLst/>
          </a:prstGeom>
          <a:noFill/>
        </p:spPr>
        <p:txBody>
          <a:bodyPr wrap="square" lIns="0" tIns="0" rIns="0" bIns="0" rtlCol="0" anchor="b" anchorCtr="0">
            <a:spAutoFit/>
          </a:bodyPr>
          <a:lstStyle/>
          <a:p>
            <a:r>
              <a:rPr lang="de-DE" sz="700" dirty="0">
                <a:solidFill>
                  <a:schemeClr val="accent2"/>
                </a:solidFill>
              </a:rPr>
              <a:t>Quelle</a:t>
            </a:r>
            <a:r>
              <a:rPr lang="de-DE" sz="700" dirty="0" smtClean="0">
                <a:solidFill>
                  <a:schemeClr val="accent2"/>
                </a:solidFill>
              </a:rPr>
              <a:t>: Köster </a:t>
            </a:r>
            <a:r>
              <a:rPr lang="de-DE" sz="700" dirty="0">
                <a:solidFill>
                  <a:schemeClr val="accent2"/>
                </a:solidFill>
              </a:rPr>
              <a:t>I, Schubert I, </a:t>
            </a:r>
            <a:r>
              <a:rPr lang="de-DE" sz="700" dirty="0" err="1">
                <a:solidFill>
                  <a:schemeClr val="accent2"/>
                </a:solidFill>
              </a:rPr>
              <a:t>Huppertz</a:t>
            </a:r>
            <a:r>
              <a:rPr lang="de-DE" sz="700" dirty="0">
                <a:solidFill>
                  <a:schemeClr val="accent2"/>
                </a:solidFill>
              </a:rPr>
              <a:t> E, Fortschreibung der </a:t>
            </a:r>
            <a:r>
              <a:rPr lang="de-DE" sz="700" dirty="0" err="1" smtClean="0">
                <a:solidFill>
                  <a:schemeClr val="accent2"/>
                </a:solidFill>
              </a:rPr>
              <a:t>KoDiM</a:t>
            </a:r>
            <a:r>
              <a:rPr lang="de-DE" sz="700" dirty="0" smtClean="0">
                <a:solidFill>
                  <a:schemeClr val="accent2"/>
                </a:solidFill>
              </a:rPr>
              <a:t> </a:t>
            </a:r>
            <a:r>
              <a:rPr lang="de-DE" sz="700" dirty="0">
                <a:solidFill>
                  <a:schemeClr val="accent2"/>
                </a:solidFill>
              </a:rPr>
              <a:t>Studie: Kosten des Diabetes </a:t>
            </a:r>
            <a:r>
              <a:rPr lang="de-DE" sz="700" dirty="0" err="1">
                <a:solidFill>
                  <a:schemeClr val="accent2"/>
                </a:solidFill>
              </a:rPr>
              <a:t>Mellitius</a:t>
            </a:r>
            <a:r>
              <a:rPr lang="de-DE" sz="700" dirty="0">
                <a:solidFill>
                  <a:schemeClr val="accent2"/>
                </a:solidFill>
              </a:rPr>
              <a:t> 2000-2009, </a:t>
            </a:r>
            <a:r>
              <a:rPr lang="de-DE" sz="700" dirty="0" err="1">
                <a:solidFill>
                  <a:schemeClr val="accent2"/>
                </a:solidFill>
              </a:rPr>
              <a:t>Dtsch</a:t>
            </a:r>
            <a:r>
              <a:rPr lang="de-DE" sz="700" dirty="0">
                <a:solidFill>
                  <a:schemeClr val="accent2"/>
                </a:solidFill>
              </a:rPr>
              <a:t> Med </a:t>
            </a:r>
            <a:r>
              <a:rPr lang="de-DE" sz="700" dirty="0" err="1">
                <a:solidFill>
                  <a:schemeClr val="accent2"/>
                </a:solidFill>
              </a:rPr>
              <a:t>Wochenschr</a:t>
            </a:r>
            <a:r>
              <a:rPr lang="de-DE" sz="700" dirty="0">
                <a:solidFill>
                  <a:schemeClr val="accent2"/>
                </a:solidFill>
              </a:rPr>
              <a:t>. 2012; 137: 1013-1016 </a:t>
            </a:r>
          </a:p>
        </p:txBody>
      </p:sp>
    </p:spTree>
    <p:extLst>
      <p:ext uri="{BB962C8B-B14F-4D97-AF65-F5344CB8AC3E}">
        <p14:creationId xmlns:p14="http://schemas.microsoft.com/office/powerpoint/2010/main" val="10176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5FD4B7-3181-DF4C-A9BD-6F336987F895}"/>
              </a:ext>
            </a:extLst>
          </p:cNvPr>
          <p:cNvSpPr>
            <a:spLocks noGrp="1"/>
          </p:cNvSpPr>
          <p:nvPr>
            <p:ph type="title"/>
          </p:nvPr>
        </p:nvSpPr>
        <p:spPr/>
        <p:txBody>
          <a:bodyPr/>
          <a:lstStyle/>
          <a:p>
            <a:r>
              <a:rPr lang="de-DE" dirty="0"/>
              <a:t>Vier Prozent der Diabetesausgaben steuern die ­optimale Therapie </a:t>
            </a:r>
          </a:p>
        </p:txBody>
      </p:sp>
      <p:sp>
        <p:nvSpPr>
          <p:cNvPr id="3" name="Datumsplatzhalter 2">
            <a:extLst>
              <a:ext uri="{FF2B5EF4-FFF2-40B4-BE49-F238E27FC236}">
                <a16:creationId xmlns:a16="http://schemas.microsoft.com/office/drawing/2014/main" xmlns="" id="{788DDDCC-F8C4-C949-A616-DD99B91C6592}"/>
              </a:ext>
            </a:extLst>
          </p:cNvPr>
          <p:cNvSpPr>
            <a:spLocks noGrp="1"/>
          </p:cNvSpPr>
          <p:nvPr>
            <p:ph type="dt" sz="half" idx="10"/>
          </p:nvPr>
        </p:nvSpPr>
        <p:spPr/>
        <p:txBody>
          <a:bodyPr/>
          <a:lstStyle/>
          <a:p>
            <a:r>
              <a:rPr lang="de-DE" smtClean="0"/>
              <a:t>April 2019</a:t>
            </a:r>
            <a:endParaRPr lang="de-DE"/>
          </a:p>
        </p:txBody>
      </p:sp>
      <p:sp>
        <p:nvSpPr>
          <p:cNvPr id="4" name="Textplatzhalter 3">
            <a:extLst>
              <a:ext uri="{FF2B5EF4-FFF2-40B4-BE49-F238E27FC236}">
                <a16:creationId xmlns:a16="http://schemas.microsoft.com/office/drawing/2014/main" xmlns="" id="{1042F3CE-6876-154D-ABD0-8F484DB7F6AD}"/>
              </a:ext>
            </a:extLst>
          </p:cNvPr>
          <p:cNvSpPr>
            <a:spLocks noGrp="1"/>
          </p:cNvSpPr>
          <p:nvPr>
            <p:ph type="body" sz="quarter" idx="13"/>
          </p:nvPr>
        </p:nvSpPr>
        <p:spPr>
          <a:xfrm>
            <a:off x="4679951" y="1419224"/>
            <a:ext cx="3852862" cy="2881313"/>
          </a:xfrm>
        </p:spPr>
        <p:txBody>
          <a:bodyPr>
            <a:noAutofit/>
          </a:bodyPr>
          <a:lstStyle/>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Der Anteil der Diagnostik und des Monitorings ist mit ca. 850 Mio. Euro der geringste Posten der Leistungsausgaben von insgesamt 21 Mrd. Euro für die Versorgung von Diabetikern.</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Im Vergleich: Für Folgeerkrankungen des Diabetes müssen zwei Drittel der Gesamtkosten, d.h. mehr als 14 </a:t>
            </a:r>
            <a:r>
              <a:rPr lang="de-DE" sz="900" dirty="0" smtClean="0">
                <a:solidFill>
                  <a:schemeClr val="accent2">
                    <a:lumMod val="75000"/>
                  </a:schemeClr>
                </a:solidFill>
                <a:latin typeface="Cambria" panose="02040503050406030204" pitchFamily="18" charset="0"/>
                <a:cs typeface="Calibri" panose="020F0502020204030204" pitchFamily="34" charset="0"/>
              </a:rPr>
              <a:t>Mrd. Euro </a:t>
            </a:r>
            <a:r>
              <a:rPr lang="de-DE" sz="900" dirty="0">
                <a:solidFill>
                  <a:schemeClr val="accent2">
                    <a:lumMod val="75000"/>
                  </a:schemeClr>
                </a:solidFill>
                <a:latin typeface="Cambria" panose="02040503050406030204" pitchFamily="18" charset="0"/>
                <a:cs typeface="Calibri" panose="020F0502020204030204" pitchFamily="34" charset="0"/>
              </a:rPr>
              <a:t>aufgewendet werden.</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Der ermittelte Messwert ist Grundlage für die Festlegung und Anpassung der ­Therapie. </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Der ermittelte Messwert ist Quelle und Zentrum aller Daten für das digitale Diabetesmanagement. </a:t>
            </a:r>
          </a:p>
          <a:p>
            <a:endParaRPr lang="de-DE" sz="900" dirty="0">
              <a:solidFill>
                <a:schemeClr val="accent2">
                  <a:lumMod val="75000"/>
                </a:schemeClr>
              </a:solidFill>
              <a:latin typeface="Cambria" panose="02040503050406030204" pitchFamily="18" charset="0"/>
              <a:cs typeface="Calibri" panose="020F0502020204030204" pitchFamily="34" charset="0"/>
            </a:endParaRPr>
          </a:p>
          <a:p>
            <a:r>
              <a:rPr lang="de-DE" sz="900" dirty="0">
                <a:solidFill>
                  <a:schemeClr val="accent2">
                    <a:lumMod val="75000"/>
                  </a:schemeClr>
                </a:solidFill>
                <a:latin typeface="Cambria" panose="02040503050406030204" pitchFamily="18" charset="0"/>
                <a:cs typeface="Calibri" panose="020F0502020204030204" pitchFamily="34" charset="0"/>
              </a:rPr>
              <a:t>Mit vergleichsweise geringen Ressourcen für Diagnostik und Monitoring wird ein ­hoher </a:t>
            </a:r>
            <a:r>
              <a:rPr lang="de-DE" sz="900" dirty="0" smtClean="0">
                <a:solidFill>
                  <a:schemeClr val="accent2">
                    <a:lumMod val="75000"/>
                  </a:schemeClr>
                </a:solidFill>
                <a:latin typeface="Cambria" panose="02040503050406030204" pitchFamily="18" charset="0"/>
                <a:cs typeface="Calibri" panose="020F0502020204030204" pitchFamily="34" charset="0"/>
              </a:rPr>
              <a:t>Impact </a:t>
            </a:r>
            <a:r>
              <a:rPr lang="de-DE" sz="900" dirty="0">
                <a:solidFill>
                  <a:schemeClr val="accent2">
                    <a:lumMod val="75000"/>
                  </a:schemeClr>
                </a:solidFill>
                <a:latin typeface="Cambria" panose="02040503050406030204" pitchFamily="18" charset="0"/>
                <a:cs typeface="Calibri" panose="020F0502020204030204" pitchFamily="34" charset="0"/>
              </a:rPr>
              <a:t>für die optimale Diabetestherapie erzielt. </a:t>
            </a:r>
          </a:p>
          <a:p>
            <a:r>
              <a:rPr lang="de-DE" sz="900" dirty="0">
                <a:solidFill>
                  <a:schemeClr val="accent2">
                    <a:lumMod val="75000"/>
                  </a:schemeClr>
                </a:solidFill>
                <a:latin typeface="Cambria" panose="02040503050406030204" pitchFamily="18" charset="0"/>
                <a:cs typeface="Calibri" panose="020F0502020204030204" pitchFamily="34" charset="0"/>
              </a:rPr>
              <a:t>An Diagnostik/Monitoring zu sparen, heißt am falschen Ende zu sparen, da die Erreichung von Therapiezielen in Frage gestellt wird.</a:t>
            </a:r>
          </a:p>
        </p:txBody>
      </p:sp>
      <p:pic>
        <p:nvPicPr>
          <p:cNvPr id="13" name="Bildplatzhalter 12">
            <a:extLst>
              <a:ext uri="{FF2B5EF4-FFF2-40B4-BE49-F238E27FC236}">
                <a16:creationId xmlns:a16="http://schemas.microsoft.com/office/drawing/2014/main" xmlns="" id="{8788E15B-AB15-2542-B077-B0D925270335}"/>
              </a:ext>
            </a:extLst>
          </p:cNvPr>
          <p:cNvPicPr>
            <a:picLocks noGrp="1" noChangeAspect="1"/>
          </p:cNvPicPr>
          <p:nvPr>
            <p:ph type="pic" sz="quarter" idx="14"/>
          </p:nvPr>
        </p:nvPicPr>
        <p:blipFill rotWithShape="1">
          <a:blip r:embed="rId3"/>
          <a:srcRect l="5894" t="25303" r="50000" b="19741"/>
          <a:stretch/>
        </p:blipFill>
        <p:spPr>
          <a:xfrm>
            <a:off x="611187" y="1419224"/>
            <a:ext cx="3852863" cy="2700339"/>
          </a:xfrm>
        </p:spPr>
      </p:pic>
      <p:grpSp>
        <p:nvGrpSpPr>
          <p:cNvPr id="8" name="Gruppieren 7">
            <a:extLst>
              <a:ext uri="{FF2B5EF4-FFF2-40B4-BE49-F238E27FC236}">
                <a16:creationId xmlns:a16="http://schemas.microsoft.com/office/drawing/2014/main" xmlns="" id="{0A32635E-F588-4B44-86CF-4A9E53075F00}"/>
              </a:ext>
            </a:extLst>
          </p:cNvPr>
          <p:cNvGrpSpPr/>
          <p:nvPr/>
        </p:nvGrpSpPr>
        <p:grpSpPr>
          <a:xfrm>
            <a:off x="611188" y="4187794"/>
            <a:ext cx="1527722" cy="246221"/>
            <a:chOff x="6998000" y="4181355"/>
            <a:chExt cx="1527722" cy="246221"/>
          </a:xfrm>
        </p:grpSpPr>
        <p:sp>
          <p:nvSpPr>
            <p:cNvPr id="9" name="Textfeld 8">
              <a:extLst>
                <a:ext uri="{FF2B5EF4-FFF2-40B4-BE49-F238E27FC236}">
                  <a16:creationId xmlns:a16="http://schemas.microsoft.com/office/drawing/2014/main" xmlns="" id="{966EC58D-8ACB-C642-9658-5A21C1C432D4}"/>
                </a:ext>
              </a:extLst>
            </p:cNvPr>
            <p:cNvSpPr txBox="1"/>
            <p:nvPr/>
          </p:nvSpPr>
          <p:spPr>
            <a:xfrm>
              <a:off x="7123975" y="4181355"/>
              <a:ext cx="1401747" cy="246221"/>
            </a:xfrm>
            <a:prstGeom prst="rect">
              <a:avLst/>
            </a:prstGeom>
            <a:noFill/>
          </p:spPr>
          <p:txBody>
            <a:bodyPr wrap="square" lIns="0" tIns="0" rIns="0" bIns="0" rtlCol="0">
              <a:spAutoFit/>
            </a:bodyPr>
            <a:lstStyle/>
            <a:p>
              <a:r>
                <a:rPr lang="de-DE" sz="800" dirty="0">
                  <a:solidFill>
                    <a:schemeClr val="accent2">
                      <a:lumMod val="75000"/>
                    </a:schemeClr>
                  </a:solidFill>
                </a:rPr>
                <a:t>Gesamtkosten </a:t>
              </a:r>
              <a:r>
                <a:rPr lang="de-DE" sz="800" dirty="0" smtClean="0">
                  <a:solidFill>
                    <a:schemeClr val="accent2">
                      <a:lumMod val="75000"/>
                    </a:schemeClr>
                  </a:solidFill>
                </a:rPr>
                <a:t>Diabetes</a:t>
              </a:r>
              <a:endParaRPr lang="de-DE" sz="800" dirty="0">
                <a:solidFill>
                  <a:schemeClr val="accent2">
                    <a:lumMod val="75000"/>
                  </a:schemeClr>
                </a:solidFill>
              </a:endParaRPr>
            </a:p>
            <a:p>
              <a:r>
                <a:rPr lang="de-DE" sz="800" dirty="0">
                  <a:solidFill>
                    <a:schemeClr val="accent2">
                      <a:lumMod val="75000"/>
                    </a:schemeClr>
                  </a:solidFill>
                </a:rPr>
                <a:t>Diagnostik und Monitoring</a:t>
              </a:r>
            </a:p>
          </p:txBody>
        </p:sp>
        <p:sp>
          <p:nvSpPr>
            <p:cNvPr id="10" name="Rechteck 9">
              <a:extLst>
                <a:ext uri="{FF2B5EF4-FFF2-40B4-BE49-F238E27FC236}">
                  <a16:creationId xmlns:a16="http://schemas.microsoft.com/office/drawing/2014/main" xmlns="" id="{1F78F8C2-360F-4C4D-BF68-EE0C0F65E935}"/>
                </a:ext>
              </a:extLst>
            </p:cNvPr>
            <p:cNvSpPr/>
            <p:nvPr/>
          </p:nvSpPr>
          <p:spPr>
            <a:xfrm>
              <a:off x="6998000" y="4196505"/>
              <a:ext cx="72000" cy="72000"/>
            </a:xfrm>
            <a:prstGeom prst="rect">
              <a:avLst/>
            </a:prstGeom>
            <a:solidFill>
              <a:srgbClr val="1C4F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xmlns="" id="{E0F4ACF3-7F61-3041-814F-E6CE1986DAC2}"/>
                </a:ext>
              </a:extLst>
            </p:cNvPr>
            <p:cNvSpPr/>
            <p:nvPr/>
          </p:nvSpPr>
          <p:spPr>
            <a:xfrm>
              <a:off x="6998000" y="4332100"/>
              <a:ext cx="72000"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1068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5FD4B7-3181-DF4C-A9BD-6F336987F895}"/>
              </a:ext>
            </a:extLst>
          </p:cNvPr>
          <p:cNvSpPr>
            <a:spLocks noGrp="1"/>
          </p:cNvSpPr>
          <p:nvPr>
            <p:ph type="title"/>
          </p:nvPr>
        </p:nvSpPr>
        <p:spPr/>
        <p:txBody>
          <a:bodyPr/>
          <a:lstStyle/>
          <a:p>
            <a:r>
              <a:rPr lang="de-DE" dirty="0"/>
              <a:t>Präzises Monitoring kann Folgeerkrankungen von ­Diabetes verringern</a:t>
            </a:r>
          </a:p>
        </p:txBody>
      </p:sp>
      <p:pic>
        <p:nvPicPr>
          <p:cNvPr id="8" name="Bildplatzhalter 7">
            <a:extLst>
              <a:ext uri="{FF2B5EF4-FFF2-40B4-BE49-F238E27FC236}">
                <a16:creationId xmlns:a16="http://schemas.microsoft.com/office/drawing/2014/main" xmlns="" id="{C113C550-895C-6644-8BDC-643B5D6D4642}"/>
              </a:ext>
            </a:extLst>
          </p:cNvPr>
          <p:cNvPicPr>
            <a:picLocks noGrp="1" noChangeAspect="1"/>
          </p:cNvPicPr>
          <p:nvPr>
            <p:ph idx="1"/>
          </p:nvPr>
        </p:nvPicPr>
        <p:blipFill rotWithShape="1">
          <a:blip r:embed="rId3"/>
          <a:srcRect l="21788" t="19519" r="47874" b="11997"/>
          <a:stretch/>
        </p:blipFill>
        <p:spPr>
          <a:xfrm>
            <a:off x="2000771" y="1400998"/>
            <a:ext cx="2453639" cy="3115440"/>
          </a:xfrm>
        </p:spPr>
      </p:pic>
      <p:sp>
        <p:nvSpPr>
          <p:cNvPr id="4" name="Textplatzhalter 3">
            <a:extLst>
              <a:ext uri="{FF2B5EF4-FFF2-40B4-BE49-F238E27FC236}">
                <a16:creationId xmlns:a16="http://schemas.microsoft.com/office/drawing/2014/main" xmlns="" id="{1042F3CE-6876-154D-ABD0-8F484DB7F6AD}"/>
              </a:ext>
            </a:extLst>
          </p:cNvPr>
          <p:cNvSpPr>
            <a:spLocks noGrp="1"/>
          </p:cNvSpPr>
          <p:nvPr>
            <p:ph type="body" sz="half" idx="2"/>
          </p:nvPr>
        </p:nvSpPr>
        <p:spPr/>
        <p:txBody>
          <a:bodyPr>
            <a:noAutofit/>
          </a:bodyPr>
          <a:lstStyle/>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Frühzeitiges Erkennen eines Diabetes ist hilfreich</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Regelmäßiges Messen verbessert die Einstellung des Glukosespiegels und vermeidet Folgeerkrankungen</a:t>
            </a:r>
          </a:p>
          <a:p>
            <a:pPr marL="171450" indent="-171450">
              <a:buFont typeface="Arial" panose="020B0604020202020204" pitchFamily="34" charset="0"/>
              <a:buChar char="•"/>
            </a:pPr>
            <a:r>
              <a:rPr lang="de-DE" sz="900" dirty="0">
                <a:solidFill>
                  <a:schemeClr val="accent2">
                    <a:lumMod val="75000"/>
                  </a:schemeClr>
                </a:solidFill>
                <a:latin typeface="Cambria" panose="02040503050406030204" pitchFamily="18" charset="0"/>
                <a:cs typeface="Calibri" panose="020F0502020204030204" pitchFamily="34" charset="0"/>
              </a:rPr>
              <a:t>Digitalisierung erhöht die Qualität und Sicherheit des Monitoring</a:t>
            </a:r>
          </a:p>
        </p:txBody>
      </p:sp>
      <p:sp>
        <p:nvSpPr>
          <p:cNvPr id="3" name="Datumsplatzhalter 2">
            <a:extLst>
              <a:ext uri="{FF2B5EF4-FFF2-40B4-BE49-F238E27FC236}">
                <a16:creationId xmlns:a16="http://schemas.microsoft.com/office/drawing/2014/main" xmlns="" id="{788DDDCC-F8C4-C949-A616-DD99B91C6592}"/>
              </a:ext>
            </a:extLst>
          </p:cNvPr>
          <p:cNvSpPr>
            <a:spLocks noGrp="1"/>
          </p:cNvSpPr>
          <p:nvPr>
            <p:ph type="dt" sz="half" idx="10"/>
          </p:nvPr>
        </p:nvSpPr>
        <p:spPr/>
        <p:txBody>
          <a:bodyPr/>
          <a:lstStyle/>
          <a:p>
            <a:r>
              <a:rPr lang="de-DE" smtClean="0"/>
              <a:t>April 2019</a:t>
            </a:r>
            <a:endParaRPr lang="de-DE"/>
          </a:p>
        </p:txBody>
      </p:sp>
      <p:sp>
        <p:nvSpPr>
          <p:cNvPr id="9" name="Textfeld 8">
            <a:extLst>
              <a:ext uri="{FF2B5EF4-FFF2-40B4-BE49-F238E27FC236}">
                <a16:creationId xmlns:a16="http://schemas.microsoft.com/office/drawing/2014/main" xmlns="" id="{B7A6C9CD-3A01-2149-8C67-EB6EE2B873C5}"/>
              </a:ext>
            </a:extLst>
          </p:cNvPr>
          <p:cNvSpPr txBox="1"/>
          <p:nvPr/>
        </p:nvSpPr>
        <p:spPr>
          <a:xfrm>
            <a:off x="272941" y="4005284"/>
            <a:ext cx="1727829" cy="144000"/>
          </a:xfrm>
          <a:prstGeom prst="rect">
            <a:avLst/>
          </a:prstGeom>
          <a:noFill/>
        </p:spPr>
        <p:txBody>
          <a:bodyPr wrap="square" lIns="0" tIns="0" rIns="0" bIns="0" rtlCol="0">
            <a:spAutoFit/>
          </a:bodyPr>
          <a:lstStyle/>
          <a:p>
            <a:pPr algn="r"/>
            <a:r>
              <a:rPr lang="de-DE" sz="800" dirty="0">
                <a:solidFill>
                  <a:schemeClr val="accent2">
                    <a:lumMod val="75000"/>
                  </a:schemeClr>
                </a:solidFill>
              </a:rPr>
              <a:t>Erblindung</a:t>
            </a:r>
            <a:endParaRPr lang="de-DE" sz="800" dirty="0"/>
          </a:p>
        </p:txBody>
      </p:sp>
      <p:sp>
        <p:nvSpPr>
          <p:cNvPr id="10" name="Textfeld 9">
            <a:extLst>
              <a:ext uri="{FF2B5EF4-FFF2-40B4-BE49-F238E27FC236}">
                <a16:creationId xmlns:a16="http://schemas.microsoft.com/office/drawing/2014/main" xmlns="" id="{05A1C725-BF2A-8B4E-8537-50BB4D44A3DB}"/>
              </a:ext>
            </a:extLst>
          </p:cNvPr>
          <p:cNvSpPr txBox="1"/>
          <p:nvPr/>
        </p:nvSpPr>
        <p:spPr>
          <a:xfrm>
            <a:off x="272941" y="3748512"/>
            <a:ext cx="1727829" cy="144000"/>
          </a:xfrm>
          <a:prstGeom prst="rect">
            <a:avLst/>
          </a:prstGeom>
          <a:noFill/>
        </p:spPr>
        <p:txBody>
          <a:bodyPr wrap="square" lIns="0" tIns="0" rIns="0" bIns="0" rtlCol="0">
            <a:spAutoFit/>
          </a:bodyPr>
          <a:lstStyle/>
          <a:p>
            <a:pPr algn="r"/>
            <a:r>
              <a:rPr lang="de-DE" sz="800" dirty="0">
                <a:solidFill>
                  <a:schemeClr val="accent2">
                    <a:lumMod val="75000"/>
                  </a:schemeClr>
                </a:solidFill>
              </a:rPr>
              <a:t>Amputation</a:t>
            </a:r>
            <a:endParaRPr lang="de-DE" sz="800" dirty="0"/>
          </a:p>
        </p:txBody>
      </p:sp>
      <p:sp>
        <p:nvSpPr>
          <p:cNvPr id="11" name="Textfeld 10">
            <a:extLst>
              <a:ext uri="{FF2B5EF4-FFF2-40B4-BE49-F238E27FC236}">
                <a16:creationId xmlns:a16="http://schemas.microsoft.com/office/drawing/2014/main" xmlns="" id="{E50A86F2-C19F-8142-8EF2-759622FC9F40}"/>
              </a:ext>
            </a:extLst>
          </p:cNvPr>
          <p:cNvSpPr txBox="1"/>
          <p:nvPr/>
        </p:nvSpPr>
        <p:spPr>
          <a:xfrm>
            <a:off x="272943" y="3485857"/>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Chronisches Nierenversagen</a:t>
            </a:r>
            <a:endParaRPr lang="de-DE" sz="800" dirty="0"/>
          </a:p>
        </p:txBody>
      </p:sp>
      <p:sp>
        <p:nvSpPr>
          <p:cNvPr id="12" name="Textfeld 11">
            <a:extLst>
              <a:ext uri="{FF2B5EF4-FFF2-40B4-BE49-F238E27FC236}">
                <a16:creationId xmlns:a16="http://schemas.microsoft.com/office/drawing/2014/main" xmlns="" id="{1DFB4355-B6DD-0846-BA94-81EE8B8AC1A5}"/>
              </a:ext>
            </a:extLst>
          </p:cNvPr>
          <p:cNvSpPr txBox="1"/>
          <p:nvPr/>
        </p:nvSpPr>
        <p:spPr>
          <a:xfrm>
            <a:off x="272943" y="3229935"/>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Koronare Herzkrankheit</a:t>
            </a:r>
          </a:p>
        </p:txBody>
      </p:sp>
      <p:sp>
        <p:nvSpPr>
          <p:cNvPr id="13" name="Textfeld 12">
            <a:extLst>
              <a:ext uri="{FF2B5EF4-FFF2-40B4-BE49-F238E27FC236}">
                <a16:creationId xmlns:a16="http://schemas.microsoft.com/office/drawing/2014/main" xmlns="" id="{B213A85E-1EFF-764E-8566-9F448A31F891}"/>
              </a:ext>
            </a:extLst>
          </p:cNvPr>
          <p:cNvSpPr txBox="1"/>
          <p:nvPr/>
        </p:nvSpPr>
        <p:spPr>
          <a:xfrm>
            <a:off x="272943" y="2969949"/>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Herzinfarkt</a:t>
            </a:r>
          </a:p>
        </p:txBody>
      </p:sp>
      <p:sp>
        <p:nvSpPr>
          <p:cNvPr id="14" name="Textfeld 13">
            <a:extLst>
              <a:ext uri="{FF2B5EF4-FFF2-40B4-BE49-F238E27FC236}">
                <a16:creationId xmlns:a16="http://schemas.microsoft.com/office/drawing/2014/main" xmlns="" id="{4C6A9704-1A6B-8748-836B-BA148FC0B71E}"/>
              </a:ext>
            </a:extLst>
          </p:cNvPr>
          <p:cNvSpPr txBox="1"/>
          <p:nvPr/>
        </p:nvSpPr>
        <p:spPr>
          <a:xfrm>
            <a:off x="272943" y="2714848"/>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Schlaganfall</a:t>
            </a:r>
          </a:p>
        </p:txBody>
      </p:sp>
      <p:sp>
        <p:nvSpPr>
          <p:cNvPr id="15" name="Textfeld 14">
            <a:extLst>
              <a:ext uri="{FF2B5EF4-FFF2-40B4-BE49-F238E27FC236}">
                <a16:creationId xmlns:a16="http://schemas.microsoft.com/office/drawing/2014/main" xmlns="" id="{37132151-F503-C34A-A1F5-BA86653B8E74}"/>
              </a:ext>
            </a:extLst>
          </p:cNvPr>
          <p:cNvSpPr txBox="1"/>
          <p:nvPr/>
        </p:nvSpPr>
        <p:spPr>
          <a:xfrm>
            <a:off x="272943" y="2450893"/>
            <a:ext cx="1727828" cy="123111"/>
          </a:xfrm>
          <a:prstGeom prst="rect">
            <a:avLst/>
          </a:prstGeom>
          <a:noFill/>
        </p:spPr>
        <p:txBody>
          <a:bodyPr wrap="square" lIns="0" tIns="0" rIns="0" bIns="0" rtlCol="0">
            <a:spAutoFit/>
          </a:bodyPr>
          <a:lstStyle/>
          <a:p>
            <a:pPr algn="r"/>
            <a:r>
              <a:rPr lang="de-DE" sz="800" dirty="0">
                <a:solidFill>
                  <a:schemeClr val="accent2">
                    <a:lumMod val="75000"/>
                  </a:schemeClr>
                </a:solidFill>
              </a:rPr>
              <a:t>Angina </a:t>
            </a:r>
            <a:r>
              <a:rPr lang="de-DE" sz="800" dirty="0" smtClean="0">
                <a:solidFill>
                  <a:schemeClr val="accent2">
                    <a:lumMod val="75000"/>
                  </a:schemeClr>
                </a:solidFill>
              </a:rPr>
              <a:t>Pectoris</a:t>
            </a:r>
            <a:endParaRPr lang="de-DE" sz="800" dirty="0">
              <a:solidFill>
                <a:schemeClr val="accent2">
                  <a:lumMod val="75000"/>
                </a:schemeClr>
              </a:solidFill>
            </a:endParaRPr>
          </a:p>
        </p:txBody>
      </p:sp>
      <p:sp>
        <p:nvSpPr>
          <p:cNvPr id="16" name="Textfeld 15">
            <a:extLst>
              <a:ext uri="{FF2B5EF4-FFF2-40B4-BE49-F238E27FC236}">
                <a16:creationId xmlns:a16="http://schemas.microsoft.com/office/drawing/2014/main" xmlns="" id="{98418EAC-FA03-654D-8165-E0802BF000C3}"/>
              </a:ext>
            </a:extLst>
          </p:cNvPr>
          <p:cNvSpPr txBox="1"/>
          <p:nvPr/>
        </p:nvSpPr>
        <p:spPr>
          <a:xfrm>
            <a:off x="272943" y="2200471"/>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Retinopathie</a:t>
            </a:r>
          </a:p>
        </p:txBody>
      </p:sp>
      <p:sp>
        <p:nvSpPr>
          <p:cNvPr id="17" name="Textfeld 16">
            <a:extLst>
              <a:ext uri="{FF2B5EF4-FFF2-40B4-BE49-F238E27FC236}">
                <a16:creationId xmlns:a16="http://schemas.microsoft.com/office/drawing/2014/main" xmlns="" id="{C7D3F393-D974-A743-95C2-C3BC0932EEE9}"/>
              </a:ext>
            </a:extLst>
          </p:cNvPr>
          <p:cNvSpPr txBox="1"/>
          <p:nvPr/>
        </p:nvSpPr>
        <p:spPr>
          <a:xfrm>
            <a:off x="272943" y="1941212"/>
            <a:ext cx="1727828" cy="123111"/>
          </a:xfrm>
          <a:prstGeom prst="rect">
            <a:avLst/>
          </a:prstGeom>
          <a:noFill/>
        </p:spPr>
        <p:txBody>
          <a:bodyPr wrap="square" lIns="0" tIns="0" rIns="0" bIns="0" rtlCol="0">
            <a:spAutoFit/>
          </a:bodyPr>
          <a:lstStyle/>
          <a:p>
            <a:pPr algn="r"/>
            <a:r>
              <a:rPr lang="de-DE" sz="800" dirty="0">
                <a:solidFill>
                  <a:schemeClr val="accent2">
                    <a:lumMod val="75000"/>
                  </a:schemeClr>
                </a:solidFill>
              </a:rPr>
              <a:t>Kongestive </a:t>
            </a:r>
            <a:r>
              <a:rPr lang="de-DE" sz="800" dirty="0" smtClean="0">
                <a:solidFill>
                  <a:schemeClr val="accent2">
                    <a:lumMod val="75000"/>
                  </a:schemeClr>
                </a:solidFill>
              </a:rPr>
              <a:t>Herzinsuffizienz</a:t>
            </a:r>
            <a:endParaRPr lang="de-DE" sz="800" dirty="0">
              <a:solidFill>
                <a:schemeClr val="accent2">
                  <a:lumMod val="75000"/>
                </a:schemeClr>
              </a:solidFill>
            </a:endParaRPr>
          </a:p>
        </p:txBody>
      </p:sp>
      <p:sp>
        <p:nvSpPr>
          <p:cNvPr id="18" name="Textfeld 17">
            <a:extLst>
              <a:ext uri="{FF2B5EF4-FFF2-40B4-BE49-F238E27FC236}">
                <a16:creationId xmlns:a16="http://schemas.microsoft.com/office/drawing/2014/main" xmlns="" id="{2F771E09-2362-7A4C-8170-BB4EE4893F79}"/>
              </a:ext>
            </a:extLst>
          </p:cNvPr>
          <p:cNvSpPr txBox="1"/>
          <p:nvPr/>
        </p:nvSpPr>
        <p:spPr>
          <a:xfrm>
            <a:off x="272943" y="1685820"/>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Diabetischer Fuß</a:t>
            </a:r>
          </a:p>
        </p:txBody>
      </p:sp>
      <p:sp>
        <p:nvSpPr>
          <p:cNvPr id="19" name="Textfeld 18">
            <a:extLst>
              <a:ext uri="{FF2B5EF4-FFF2-40B4-BE49-F238E27FC236}">
                <a16:creationId xmlns:a16="http://schemas.microsoft.com/office/drawing/2014/main" xmlns="" id="{967BDA3D-5A9F-6D4E-89D8-28C23A688D02}"/>
              </a:ext>
            </a:extLst>
          </p:cNvPr>
          <p:cNvSpPr txBox="1"/>
          <p:nvPr/>
        </p:nvSpPr>
        <p:spPr>
          <a:xfrm>
            <a:off x="272943" y="1429048"/>
            <a:ext cx="1727828" cy="144000"/>
          </a:xfrm>
          <a:prstGeom prst="rect">
            <a:avLst/>
          </a:prstGeom>
          <a:noFill/>
        </p:spPr>
        <p:txBody>
          <a:bodyPr wrap="square" lIns="0" tIns="0" rIns="0" bIns="0" rtlCol="0">
            <a:spAutoFit/>
          </a:bodyPr>
          <a:lstStyle/>
          <a:p>
            <a:pPr algn="r"/>
            <a:r>
              <a:rPr lang="de-DE" sz="800" dirty="0">
                <a:solidFill>
                  <a:schemeClr val="accent2">
                    <a:lumMod val="75000"/>
                  </a:schemeClr>
                </a:solidFill>
              </a:rPr>
              <a:t>Nierenerkrankung</a:t>
            </a:r>
          </a:p>
        </p:txBody>
      </p:sp>
      <p:sp>
        <p:nvSpPr>
          <p:cNvPr id="20" name="Textfeld 19">
            <a:extLst>
              <a:ext uri="{FF2B5EF4-FFF2-40B4-BE49-F238E27FC236}">
                <a16:creationId xmlns:a16="http://schemas.microsoft.com/office/drawing/2014/main" xmlns="" id="{5D1AD71D-B507-264E-8957-E81E8B2377CB}"/>
              </a:ext>
            </a:extLst>
          </p:cNvPr>
          <p:cNvSpPr txBox="1"/>
          <p:nvPr/>
        </p:nvSpPr>
        <p:spPr>
          <a:xfrm>
            <a:off x="-78554" y="4327913"/>
            <a:ext cx="2079325" cy="107112"/>
          </a:xfrm>
          <a:prstGeom prst="rect">
            <a:avLst/>
          </a:prstGeom>
          <a:noFill/>
        </p:spPr>
        <p:txBody>
          <a:bodyPr wrap="square" lIns="0" tIns="0" rIns="0" bIns="0" rtlCol="0">
            <a:spAutoFit/>
          </a:bodyPr>
          <a:lstStyle/>
          <a:p>
            <a:pPr algn="r"/>
            <a:r>
              <a:rPr lang="de-DE" sz="700" dirty="0">
                <a:solidFill>
                  <a:schemeClr val="accent2"/>
                </a:solidFill>
              </a:rPr>
              <a:t>von an Diabetes Typ II erkrankten (TK-)Patienten</a:t>
            </a:r>
          </a:p>
        </p:txBody>
      </p:sp>
      <p:sp>
        <p:nvSpPr>
          <p:cNvPr id="21" name="Textfeld 20">
            <a:extLst>
              <a:ext uri="{FF2B5EF4-FFF2-40B4-BE49-F238E27FC236}">
                <a16:creationId xmlns:a16="http://schemas.microsoft.com/office/drawing/2014/main" xmlns="" id="{4090E223-FF92-0345-8359-829575962424}"/>
              </a:ext>
            </a:extLst>
          </p:cNvPr>
          <p:cNvSpPr txBox="1"/>
          <p:nvPr/>
        </p:nvSpPr>
        <p:spPr>
          <a:xfrm>
            <a:off x="4689591" y="4214079"/>
            <a:ext cx="3852862" cy="215444"/>
          </a:xfrm>
          <a:prstGeom prst="rect">
            <a:avLst/>
          </a:prstGeom>
          <a:noFill/>
        </p:spPr>
        <p:txBody>
          <a:bodyPr wrap="square" lIns="0" tIns="0" rIns="0" bIns="0" rtlCol="0" anchor="b" anchorCtr="0">
            <a:spAutoFit/>
          </a:bodyPr>
          <a:lstStyle/>
          <a:p>
            <a:r>
              <a:rPr lang="de-DE" sz="700" dirty="0">
                <a:solidFill>
                  <a:schemeClr val="accent2"/>
                </a:solidFill>
              </a:rPr>
              <a:t>Quelle: </a:t>
            </a:r>
            <a:r>
              <a:rPr lang="en" sz="700" dirty="0" err="1">
                <a:solidFill>
                  <a:schemeClr val="accent2"/>
                </a:solidFill>
              </a:rPr>
              <a:t>Kähm</a:t>
            </a:r>
            <a:r>
              <a:rPr lang="en" sz="700" dirty="0">
                <a:solidFill>
                  <a:schemeClr val="accent2"/>
                </a:solidFill>
              </a:rPr>
              <a:t> et al., Health Care Costs Associated With Incident Complications in Patients With Type 2 Diabetes in Germany, Diabetes Care. 2018 May; 41(5):971-978. </a:t>
            </a:r>
            <a:r>
              <a:rPr lang="en" sz="700" dirty="0" err="1">
                <a:solidFill>
                  <a:schemeClr val="accent2"/>
                </a:solidFill>
              </a:rPr>
              <a:t>doi</a:t>
            </a:r>
            <a:r>
              <a:rPr lang="en" sz="700" dirty="0">
                <a:solidFill>
                  <a:schemeClr val="accent2"/>
                </a:solidFill>
              </a:rPr>
              <a:t>: 10.2337/dc17-1763. </a:t>
            </a:r>
            <a:r>
              <a:rPr lang="en" sz="700" dirty="0" err="1">
                <a:solidFill>
                  <a:schemeClr val="accent2"/>
                </a:solidFill>
              </a:rPr>
              <a:t>Epub</a:t>
            </a:r>
            <a:r>
              <a:rPr lang="en" sz="700" dirty="0">
                <a:solidFill>
                  <a:schemeClr val="accent2"/>
                </a:solidFill>
              </a:rPr>
              <a:t> 2018 Jan 18 </a:t>
            </a:r>
            <a:endParaRPr lang="de-DE" sz="700" dirty="0">
              <a:solidFill>
                <a:schemeClr val="accent2"/>
              </a:solidFill>
            </a:endParaRPr>
          </a:p>
        </p:txBody>
      </p:sp>
    </p:spTree>
    <p:extLst>
      <p:ext uri="{BB962C8B-B14F-4D97-AF65-F5344CB8AC3E}">
        <p14:creationId xmlns:p14="http://schemas.microsoft.com/office/powerpoint/2010/main" val="50051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81930B-8F76-9F41-BBD9-7310D7A6ED0F}"/>
              </a:ext>
            </a:extLst>
          </p:cNvPr>
          <p:cNvSpPr>
            <a:spLocks noGrp="1"/>
          </p:cNvSpPr>
          <p:nvPr>
            <p:ph type="title"/>
          </p:nvPr>
        </p:nvSpPr>
        <p:spPr/>
        <p:txBody>
          <a:bodyPr/>
          <a:lstStyle/>
          <a:p>
            <a:r>
              <a:rPr lang="de-DE" dirty="0"/>
              <a:t>Qualitätshersteller im VDGH – wir gestalten die digitale </a:t>
            </a:r>
            <a:br>
              <a:rPr lang="de-DE" dirty="0"/>
            </a:br>
            <a:r>
              <a:rPr lang="de-DE" dirty="0"/>
              <a:t>Transformation der Diabetesversorgung mit</a:t>
            </a:r>
          </a:p>
        </p:txBody>
      </p:sp>
      <p:sp>
        <p:nvSpPr>
          <p:cNvPr id="3" name="Inhaltsplatzhalter 2">
            <a:extLst>
              <a:ext uri="{FF2B5EF4-FFF2-40B4-BE49-F238E27FC236}">
                <a16:creationId xmlns:a16="http://schemas.microsoft.com/office/drawing/2014/main" xmlns="" id="{7A0E7F27-501E-EF41-A3B8-E569AE1F86D5}"/>
              </a:ext>
            </a:extLst>
          </p:cNvPr>
          <p:cNvSpPr>
            <a:spLocks noGrp="1"/>
          </p:cNvSpPr>
          <p:nvPr>
            <p:ph idx="1"/>
          </p:nvPr>
        </p:nvSpPr>
        <p:spPr>
          <a:xfrm>
            <a:off x="611189" y="1622771"/>
            <a:ext cx="3852861" cy="1152525"/>
          </a:xfrm>
          <a:noFill/>
          <a:ln w="12700">
            <a:solidFill>
              <a:schemeClr val="accent1"/>
            </a:solidFill>
          </a:ln>
        </p:spPr>
        <p:style>
          <a:lnRef idx="2">
            <a:schemeClr val="accent2"/>
          </a:lnRef>
          <a:fillRef idx="1">
            <a:schemeClr val="lt1"/>
          </a:fillRef>
          <a:effectRef idx="0">
            <a:schemeClr val="accent2"/>
          </a:effectRef>
          <a:fontRef idx="minor">
            <a:schemeClr val="dk1"/>
          </a:fontRef>
        </p:style>
        <p:txBody>
          <a:bodyPr lIns="180000" rIns="180000" numCol="1" spcCol="180000" anchor="ctr" anchorCtr="1"/>
          <a:lstStyle/>
          <a:p>
            <a:pPr marL="0" indent="0">
              <a:buNone/>
            </a:pPr>
            <a:r>
              <a:rPr lang="de-DE" sz="900" dirty="0">
                <a:solidFill>
                  <a:schemeClr val="accent2">
                    <a:lumMod val="75000"/>
                  </a:schemeClr>
                </a:solidFill>
                <a:latin typeface="Cambria" panose="02040503050406030204" pitchFamily="18" charset="0"/>
                <a:cs typeface="Calibri" panose="020F0502020204030204" pitchFamily="34" charset="0"/>
              </a:rPr>
              <a:t>Diabetes ist ein Vorzeigebereich für die digitale Transformation im deutschen ­Gesundheitswesen. In keinem anderen Bereich sind die Potenziale für eine bessere Versorgung so groß. Um sie nutzen zu können, müssen das Schubladendenken überwunden und neue Modelle der Kooperation zugelassen werden.</a:t>
            </a:r>
          </a:p>
        </p:txBody>
      </p:sp>
      <p:sp>
        <p:nvSpPr>
          <p:cNvPr id="4" name="Datumsplatzhalter 3">
            <a:extLst>
              <a:ext uri="{FF2B5EF4-FFF2-40B4-BE49-F238E27FC236}">
                <a16:creationId xmlns:a16="http://schemas.microsoft.com/office/drawing/2014/main" xmlns="" id="{15B09A71-D612-7846-B640-91341C5411B4}"/>
              </a:ext>
            </a:extLst>
          </p:cNvPr>
          <p:cNvSpPr>
            <a:spLocks noGrp="1"/>
          </p:cNvSpPr>
          <p:nvPr>
            <p:ph type="dt" sz="half" idx="10"/>
          </p:nvPr>
        </p:nvSpPr>
        <p:spPr/>
        <p:txBody>
          <a:bodyPr/>
          <a:lstStyle/>
          <a:p>
            <a:r>
              <a:rPr lang="de-DE" smtClean="0"/>
              <a:t>April 2019</a:t>
            </a:r>
            <a:endParaRPr lang="de-DE"/>
          </a:p>
        </p:txBody>
      </p:sp>
      <p:sp>
        <p:nvSpPr>
          <p:cNvPr id="8" name="Inhaltsplatzhalter 2">
            <a:extLst>
              <a:ext uri="{FF2B5EF4-FFF2-40B4-BE49-F238E27FC236}">
                <a16:creationId xmlns:a16="http://schemas.microsoft.com/office/drawing/2014/main" xmlns="" id="{DA21831F-3852-7D40-B674-17E08F2D2202}"/>
              </a:ext>
            </a:extLst>
          </p:cNvPr>
          <p:cNvSpPr txBox="1">
            <a:spLocks/>
          </p:cNvSpPr>
          <p:nvPr/>
        </p:nvSpPr>
        <p:spPr>
          <a:xfrm>
            <a:off x="611189" y="2974492"/>
            <a:ext cx="3852861" cy="1152525"/>
          </a:xfrm>
          <a:prstGeom prst="rect">
            <a:avLst/>
          </a:prstGeom>
          <a:noFill/>
          <a:ln w="12700" cap="flat" cmpd="sng" algn="ctr">
            <a:solidFill>
              <a:schemeClr val="accent1"/>
            </a:solidFill>
            <a:prstDash val="solid"/>
          </a:ln>
        </p:spPr>
        <p:style>
          <a:lnRef idx="2">
            <a:schemeClr val="accent2"/>
          </a:lnRef>
          <a:fillRef idx="1">
            <a:schemeClr val="lt1"/>
          </a:fillRef>
          <a:effectRef idx="0">
            <a:schemeClr val="accent2"/>
          </a:effectRef>
          <a:fontRef idx="minor">
            <a:schemeClr val="dk1"/>
          </a:fontRef>
        </p:style>
        <p:txBody>
          <a:bodyPr vert="horz" lIns="180000" tIns="0" rIns="180000" bIns="0" numCol="1" spcCol="180000" rtlCol="0" anchor="ctr" anchorCtr="1">
            <a:noAutofit/>
          </a:bodyPr>
          <a:lstStyle>
            <a:lvl1pPr marL="1714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1pPr>
            <a:lvl2pPr marL="5143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2pPr>
            <a:lvl3pPr marL="8572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3pPr>
            <a:lvl4pPr marL="12001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4pPr>
            <a:lvl5pPr marL="15430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indent="0">
              <a:buNone/>
            </a:pPr>
            <a:r>
              <a:rPr lang="de-DE" sz="900" dirty="0">
                <a:solidFill>
                  <a:schemeClr val="accent2">
                    <a:lumMod val="75000"/>
                  </a:schemeClr>
                </a:solidFill>
                <a:latin typeface="Cambria" panose="02040503050406030204" pitchFamily="18" charset="0"/>
                <a:cs typeface="Calibri" panose="020F0502020204030204" pitchFamily="34" charset="0"/>
              </a:rPr>
              <a:t>Die Qualitätshersteller im VDGH produzieren hochwertige und innovative Produkte wie Teststreifen, Sensoren und Messgeräte. Im digitalen Wandel stellen sie der ­Versichertengemeinschaft und dem Gesundheitswesen zusätzlich ein breites ­Spektrum digitaler Lösungen (z.B. Datenmanagementsysteme, Apps zur Analyse und Therapieunterstützung) zur Verfügung. </a:t>
            </a:r>
          </a:p>
        </p:txBody>
      </p:sp>
      <p:sp>
        <p:nvSpPr>
          <p:cNvPr id="9" name="Inhaltsplatzhalter 2">
            <a:extLst>
              <a:ext uri="{FF2B5EF4-FFF2-40B4-BE49-F238E27FC236}">
                <a16:creationId xmlns:a16="http://schemas.microsoft.com/office/drawing/2014/main" xmlns="" id="{4D6DF844-48CF-2144-B872-33E4C526DB93}"/>
              </a:ext>
            </a:extLst>
          </p:cNvPr>
          <p:cNvSpPr txBox="1">
            <a:spLocks/>
          </p:cNvSpPr>
          <p:nvPr/>
        </p:nvSpPr>
        <p:spPr>
          <a:xfrm>
            <a:off x="4672981" y="1622771"/>
            <a:ext cx="3852861" cy="1152525"/>
          </a:xfrm>
          <a:prstGeom prst="rect">
            <a:avLst/>
          </a:prstGeom>
          <a:noFill/>
          <a:ln w="12700" cap="flat" cmpd="sng" algn="ctr">
            <a:solidFill>
              <a:schemeClr val="accent1"/>
            </a:solidFill>
            <a:prstDash val="solid"/>
          </a:ln>
        </p:spPr>
        <p:style>
          <a:lnRef idx="2">
            <a:schemeClr val="accent2"/>
          </a:lnRef>
          <a:fillRef idx="1">
            <a:schemeClr val="lt1"/>
          </a:fillRef>
          <a:effectRef idx="0">
            <a:schemeClr val="accent2"/>
          </a:effectRef>
          <a:fontRef idx="minor">
            <a:schemeClr val="dk1"/>
          </a:fontRef>
        </p:style>
        <p:txBody>
          <a:bodyPr vert="horz" lIns="180000" tIns="0" rIns="180000" bIns="0" numCol="1" spcCol="180000" rtlCol="0" anchor="ctr" anchorCtr="1">
            <a:noAutofit/>
          </a:bodyPr>
          <a:lstStyle>
            <a:lvl1pPr marL="1714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1pPr>
            <a:lvl2pPr marL="5143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2pPr>
            <a:lvl3pPr marL="8572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3pPr>
            <a:lvl4pPr marL="12001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4pPr>
            <a:lvl5pPr marL="15430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indent="0">
              <a:buNone/>
            </a:pPr>
            <a:r>
              <a:rPr lang="de-DE" sz="900" dirty="0">
                <a:solidFill>
                  <a:schemeClr val="accent2">
                    <a:lumMod val="75000"/>
                  </a:schemeClr>
                </a:solidFill>
                <a:latin typeface="Cambria" panose="02040503050406030204" pitchFamily="18" charset="0"/>
                <a:cs typeface="Calibri" panose="020F0502020204030204" pitchFamily="34" charset="0"/>
              </a:rPr>
              <a:t>Die Mechanismen des Marktzugangs und die Erstattungssystematik sollten sicherstellen, dass Patienten zeitnahen und sicheren Zugang zu qualitäts­gesicherten digitalen Angeboten erhalten.</a:t>
            </a:r>
          </a:p>
        </p:txBody>
      </p:sp>
      <p:sp>
        <p:nvSpPr>
          <p:cNvPr id="10" name="Inhaltsplatzhalter 2">
            <a:extLst>
              <a:ext uri="{FF2B5EF4-FFF2-40B4-BE49-F238E27FC236}">
                <a16:creationId xmlns:a16="http://schemas.microsoft.com/office/drawing/2014/main" xmlns="" id="{A6840830-33FE-6240-BB30-E05E42F4872D}"/>
              </a:ext>
            </a:extLst>
          </p:cNvPr>
          <p:cNvSpPr txBox="1">
            <a:spLocks/>
          </p:cNvSpPr>
          <p:nvPr/>
        </p:nvSpPr>
        <p:spPr>
          <a:xfrm>
            <a:off x="4672981" y="2974492"/>
            <a:ext cx="3852861" cy="1152525"/>
          </a:xfrm>
          <a:prstGeom prst="rect">
            <a:avLst/>
          </a:prstGeom>
          <a:noFill/>
          <a:ln w="12700" cap="flat" cmpd="sng" algn="ctr">
            <a:solidFill>
              <a:schemeClr val="accent1"/>
            </a:solidFill>
            <a:prstDash val="solid"/>
          </a:ln>
        </p:spPr>
        <p:style>
          <a:lnRef idx="2">
            <a:schemeClr val="accent2"/>
          </a:lnRef>
          <a:fillRef idx="1">
            <a:schemeClr val="lt1"/>
          </a:fillRef>
          <a:effectRef idx="0">
            <a:schemeClr val="accent2"/>
          </a:effectRef>
          <a:fontRef idx="minor">
            <a:schemeClr val="dk1"/>
          </a:fontRef>
        </p:style>
        <p:txBody>
          <a:bodyPr vert="horz" lIns="180000" tIns="0" rIns="180000" bIns="0" numCol="1" spcCol="180000" rtlCol="0" anchor="ctr" anchorCtr="1">
            <a:noAutofit/>
          </a:bodyPr>
          <a:lstStyle>
            <a:lvl1pPr marL="1714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1pPr>
            <a:lvl2pPr marL="5143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2pPr>
            <a:lvl3pPr marL="8572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3pPr>
            <a:lvl4pPr marL="12001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4pPr>
            <a:lvl5pPr marL="1543050" indent="-171450" algn="l" defTabSz="342900" rtl="0" eaLnBrk="1" latinLnBrk="0" hangingPunct="1">
              <a:spcBef>
                <a:spcPct val="20000"/>
              </a:spcBef>
              <a:buClr>
                <a:srgbClr val="C4006C"/>
              </a:buClr>
              <a:buFont typeface="Arial" panose="020B0604020202020204" pitchFamily="34" charset="0"/>
              <a:buChar char="•"/>
              <a:defRPr sz="1050" kern="1200">
                <a:solidFill>
                  <a:schemeClr val="dk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dk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dk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dk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dk1"/>
                </a:solidFill>
                <a:latin typeface="+mn-lt"/>
                <a:ea typeface="+mn-ea"/>
                <a:cs typeface="+mn-cs"/>
              </a:defRPr>
            </a:lvl9pPr>
          </a:lstStyle>
          <a:p>
            <a:pPr marL="0" indent="0">
              <a:buNone/>
            </a:pPr>
            <a:r>
              <a:rPr lang="de-DE" sz="900" dirty="0">
                <a:solidFill>
                  <a:schemeClr val="accent2">
                    <a:lumMod val="75000"/>
                  </a:schemeClr>
                </a:solidFill>
                <a:latin typeface="Cambria" panose="02040503050406030204" pitchFamily="18" charset="0"/>
                <a:cs typeface="Calibri" panose="020F0502020204030204" pitchFamily="34" charset="0"/>
              </a:rPr>
              <a:t>Die Mitgliedsunternehmen im VDGH sind Innovationstreiber, die sich als Partner in der digitalen Transformation verstehen. </a:t>
            </a:r>
            <a:r>
              <a:rPr lang="de-DE" sz="900" smtClean="0">
                <a:solidFill>
                  <a:schemeClr val="accent2">
                    <a:lumMod val="75000"/>
                  </a:schemeClr>
                </a:solidFill>
                <a:latin typeface="Cambria" panose="02040503050406030204" pitchFamily="18" charset="0"/>
                <a:cs typeface="Calibri" panose="020F0502020204030204" pitchFamily="34" charset="0"/>
              </a:rPr>
              <a:t>Sie </a:t>
            </a:r>
            <a:r>
              <a:rPr lang="de-DE" sz="900" dirty="0">
                <a:solidFill>
                  <a:schemeClr val="accent2">
                    <a:lumMod val="75000"/>
                  </a:schemeClr>
                </a:solidFill>
                <a:latin typeface="Cambria" panose="02040503050406030204" pitchFamily="18" charset="0"/>
                <a:cs typeface="Calibri" panose="020F0502020204030204" pitchFamily="34" charset="0"/>
              </a:rPr>
              <a:t>stehen für hohe Qualitätsstandards und bieten allen Marktbeteiligten einen offenen Dialog an. Der Prozess der digitalen Transformation in der Diabetesversorgung lässt sich nur gemeinsam zum Nutzen der Patienten und Versicherten gestalten. </a:t>
            </a:r>
          </a:p>
        </p:txBody>
      </p:sp>
    </p:spTree>
    <p:extLst>
      <p:ext uri="{BB962C8B-B14F-4D97-AF65-F5344CB8AC3E}">
        <p14:creationId xmlns:p14="http://schemas.microsoft.com/office/powerpoint/2010/main" val="1143052808"/>
      </p:ext>
    </p:extLst>
  </p:cSld>
  <p:clrMapOvr>
    <a:masterClrMapping/>
  </p:clrMapOvr>
</p:sld>
</file>

<file path=ppt/theme/theme1.xml><?xml version="1.0" encoding="utf-8"?>
<a:theme xmlns:a="http://schemas.openxmlformats.org/drawingml/2006/main" name="Office-Design">
  <a:themeElements>
    <a:clrScheme name="VDGH">
      <a:dk1>
        <a:srgbClr val="000000"/>
      </a:dk1>
      <a:lt1>
        <a:srgbClr val="FFFFFF"/>
      </a:lt1>
      <a:dk2>
        <a:srgbClr val="C4006C"/>
      </a:dk2>
      <a:lt2>
        <a:srgbClr val="EEECE1"/>
      </a:lt2>
      <a:accent1>
        <a:srgbClr val="2AB8E1"/>
      </a:accent1>
      <a:accent2>
        <a:srgbClr val="9A8F83"/>
      </a:accent2>
      <a:accent3>
        <a:srgbClr val="D0007F"/>
      </a:accent3>
      <a:accent4>
        <a:srgbClr val="FFFFFF"/>
      </a:accent4>
      <a:accent5>
        <a:srgbClr val="FFFFFF"/>
      </a:accent5>
      <a:accent6>
        <a:srgbClr val="FFFFFF"/>
      </a:accent6>
      <a:hlink>
        <a:srgbClr val="26AADB"/>
      </a:hlink>
      <a:folHlink>
        <a:srgbClr val="2192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Bildschirmpräsentation (16:9)</PresentationFormat>
  <Paragraphs>83</Paragraphs>
  <Slides>9</Slides>
  <Notes>8</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Office-Design</vt:lpstr>
      <vt:lpstr>Diabetes und Digitalisierung</vt:lpstr>
      <vt:lpstr>Digitale Transformation in der ­Diabetesversorgung –  Neue Modelle sind gefragt</vt:lpstr>
      <vt:lpstr>Digitale Transformation in der ­Diabetesversorgung –  Neue Modelle sind gefragt</vt:lpstr>
      <vt:lpstr>Digitale Transformation in der ­Diabetesversorgung –  Neue Modelle sind gefragt</vt:lpstr>
      <vt:lpstr>Digitale Transformation in der ­Diabetesversorgung –  Neue Modelle sind gefragt</vt:lpstr>
      <vt:lpstr>Patienten organisieren ihre ­Therapie weitestgehend selbst –  digitale Anwendungen schaffen …</vt:lpstr>
      <vt:lpstr>Vier Prozent der Diabetesausgaben steuern die ­optimale Therapie </vt:lpstr>
      <vt:lpstr>Präzises Monitoring kann Folgeerkrankungen von ­Diabetes verringern</vt:lpstr>
      <vt:lpstr>Qualitätshersteller im VDGH – wir gestalten die digitale  Transformation der Diabetesversorgung mit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 G</dc:creator>
  <cp:lastModifiedBy>Schäfer, Birgit</cp:lastModifiedBy>
  <cp:revision>72</cp:revision>
  <cp:lastPrinted>2019-02-20T14:45:21Z</cp:lastPrinted>
  <dcterms:created xsi:type="dcterms:W3CDTF">2011-11-21T17:10:20Z</dcterms:created>
  <dcterms:modified xsi:type="dcterms:W3CDTF">2019-05-14T07:41:43Z</dcterms:modified>
</cp:coreProperties>
</file>